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 id="2147483692" r:id="rId3"/>
  </p:sldMasterIdLst>
  <p:notesMasterIdLst>
    <p:notesMasterId r:id="rId34"/>
  </p:notesMasterIdLst>
  <p:sldIdLst>
    <p:sldId id="672" r:id="rId4"/>
    <p:sldId id="750" r:id="rId5"/>
    <p:sldId id="765" r:id="rId6"/>
    <p:sldId id="735" r:id="rId7"/>
    <p:sldId id="717" r:id="rId8"/>
    <p:sldId id="755" r:id="rId9"/>
    <p:sldId id="754" r:id="rId10"/>
    <p:sldId id="779" r:id="rId11"/>
    <p:sldId id="767" r:id="rId12"/>
    <p:sldId id="771" r:id="rId13"/>
    <p:sldId id="780" r:id="rId14"/>
    <p:sldId id="772" r:id="rId15"/>
    <p:sldId id="764" r:id="rId16"/>
    <p:sldId id="773" r:id="rId17"/>
    <p:sldId id="753" r:id="rId18"/>
    <p:sldId id="782" r:id="rId19"/>
    <p:sldId id="781" r:id="rId20"/>
    <p:sldId id="768" r:id="rId21"/>
    <p:sldId id="757" r:id="rId22"/>
    <p:sldId id="783" r:id="rId23"/>
    <p:sldId id="756" r:id="rId24"/>
    <p:sldId id="758" r:id="rId25"/>
    <p:sldId id="776" r:id="rId26"/>
    <p:sldId id="784" r:id="rId27"/>
    <p:sldId id="760" r:id="rId28"/>
    <p:sldId id="769" r:id="rId29"/>
    <p:sldId id="778" r:id="rId30"/>
    <p:sldId id="762" r:id="rId31"/>
    <p:sldId id="774" r:id="rId32"/>
    <p:sldId id="770"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1"/>
    <a:srgbClr val="E51400"/>
    <a:srgbClr val="CF0000"/>
    <a:srgbClr val="9E0B00"/>
    <a:srgbClr val="B90D00"/>
    <a:srgbClr val="445437"/>
    <a:srgbClr val="FFCC00"/>
    <a:srgbClr val="D9E2D2"/>
    <a:srgbClr val="F2F2F2"/>
    <a:srgbClr val="FECB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24" autoAdjust="0"/>
    <p:restoredTop sz="95118" autoAdjust="0"/>
  </p:normalViewPr>
  <p:slideViewPr>
    <p:cSldViewPr snapToGrid="0">
      <p:cViewPr varScale="1">
        <p:scale>
          <a:sx n="95" d="100"/>
          <a:sy n="95" d="100"/>
        </p:scale>
        <p:origin x="312" y="184"/>
      </p:cViewPr>
      <p:guideLst/>
    </p:cSldViewPr>
  </p:slideViewPr>
  <p:notesTextViewPr>
    <p:cViewPr>
      <p:scale>
        <a:sx n="1" d="1"/>
        <a:sy n="1" d="1"/>
      </p:scale>
      <p:origin x="0" y="0"/>
    </p:cViewPr>
  </p:notesTextViewPr>
  <p:sorterViewPr>
    <p:cViewPr>
      <p:scale>
        <a:sx n="125" d="100"/>
        <a:sy n="125" d="100"/>
      </p:scale>
      <p:origin x="0" y="-398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a:t>
            </a:fld>
            <a:endParaRPr lang="zh-CN" altLang="en-US"/>
          </a:p>
        </p:txBody>
      </p:sp>
    </p:spTree>
    <p:extLst>
      <p:ext uri="{BB962C8B-B14F-4D97-AF65-F5344CB8AC3E}">
        <p14:creationId xmlns:p14="http://schemas.microsoft.com/office/powerpoint/2010/main" val="394256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179916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48427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3667857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2753466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cstate="email">
              <a:alphaModFix amt="5000"/>
              <a:extLst>
                <a:ext uri="{28A0092B-C50C-407E-A947-70E740481C1C}">
                  <a14:useLocalDpi xmlns:a14="http://schemas.microsoft.com/office/drawing/2010/main"/>
                </a:ext>
              </a:extLst>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4"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cstate="email">
            <a:extLst>
              <a:ext uri="{28A0092B-C50C-407E-A947-70E740481C1C}">
                <a14:useLocalDpi xmlns:a14="http://schemas.microsoft.com/office/drawing/2010/main"/>
              </a:ext>
            </a:extLst>
          </a:blip>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email">
            <a:alphaModFix amt="3000"/>
            <a:extLst>
              <a:ext uri="{28A0092B-C50C-407E-A947-70E740481C1C}">
                <a14:useLocalDpi xmlns:a14="http://schemas.microsoft.com/office/drawing/2010/main"/>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8085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69.png"/><Relationship Id="rId4" Type="http://schemas.openxmlformats.org/officeDocument/2006/relationships/image" Target="../media/image14.sv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jpe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1.sv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63.png"/><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7.svg"/><Relationship Id="rId7" Type="http://schemas.openxmlformats.org/officeDocument/2006/relationships/image" Target="../media/image74.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sv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4.png"/><Relationship Id="rId5" Type="http://schemas.openxmlformats.org/officeDocument/2006/relationships/image" Target="../media/image35.sv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svg"/><Relationship Id="rId7" Type="http://schemas.openxmlformats.org/officeDocument/2006/relationships/image" Target="../media/image33.sv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a:xfrm>
            <a:off x="336980" y="1439615"/>
            <a:ext cx="7905306" cy="646331"/>
          </a:xfrm>
          <a:noFill/>
        </p:spPr>
        <p:txBody>
          <a:bodyPr wrap="square" rtlCol="0">
            <a:spAutoFit/>
          </a:bodyPr>
          <a:lstStyle/>
          <a:p>
            <a:pPr>
              <a:spcBef>
                <a:spcPts val="0"/>
              </a:spcBef>
            </a:pPr>
            <a:r>
              <a:rPr lang="zh-CN" altLang="en-US" sz="3600" b="1" spc="0" dirty="0">
                <a:solidFill>
                  <a:srgbClr val="445437"/>
                </a:solidFill>
                <a:cs typeface="Arial" panose="020B0604020202020204" pitchFamily="34" charset="0"/>
              </a:rPr>
              <a:t>面向</a:t>
            </a:r>
            <a:r>
              <a:rPr lang="en-US" altLang="zh-CN" sz="3600" b="1" spc="0" dirty="0">
                <a:solidFill>
                  <a:srgbClr val="445437"/>
                </a:solidFill>
                <a:cs typeface="Arial" panose="020B0604020202020204" pitchFamily="34" charset="0"/>
              </a:rPr>
              <a:t>Delta</a:t>
            </a:r>
            <a:r>
              <a:rPr lang="zh-CN" altLang="en-US" sz="3600" b="1" spc="0" dirty="0">
                <a:solidFill>
                  <a:srgbClr val="445437"/>
                </a:solidFill>
                <a:cs typeface="Arial" panose="020B0604020202020204" pitchFamily="34" charset="0"/>
              </a:rPr>
              <a:t> </a:t>
            </a:r>
            <a:r>
              <a:rPr lang="en-US" altLang="zh-CN" sz="3600" b="1" spc="0" dirty="0">
                <a:solidFill>
                  <a:srgbClr val="445437"/>
                </a:solidFill>
                <a:cs typeface="Arial" panose="020B0604020202020204" pitchFamily="34" charset="0"/>
              </a:rPr>
              <a:t>Lake</a:t>
            </a:r>
            <a:r>
              <a:rPr lang="zh-CN" altLang="en-US" sz="3600" b="1" spc="0" dirty="0">
                <a:solidFill>
                  <a:srgbClr val="445437"/>
                </a:solidFill>
                <a:cs typeface="Arial" panose="020B0604020202020204" pitchFamily="34" charset="0"/>
              </a:rPr>
              <a:t>的</a:t>
            </a:r>
            <a:endParaRPr lang="en-US" altLang="zh-CN" sz="3600" b="1" spc="0" dirty="0">
              <a:solidFill>
                <a:srgbClr val="445437"/>
              </a:solidFill>
              <a:cs typeface="Arial" panose="020B0604020202020204" pitchFamily="34" charset="0"/>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4224042" y="4508765"/>
            <a:ext cx="1379804" cy="338554"/>
          </a:xfrm>
          <a:prstGeom prst="rect">
            <a:avLst/>
          </a:prstGeom>
        </p:spPr>
        <p:txBody>
          <a:bodyPr wrap="square" lIns="0">
            <a:spAutoFit/>
          </a:bodyPr>
          <a:lstStyle/>
          <a:p>
            <a:pPr algn="r"/>
            <a:r>
              <a:rPr lang="zh-CN" altLang="en-US" sz="1600" b="1" dirty="0">
                <a:solidFill>
                  <a:schemeClr val="accent1"/>
                </a:solidFill>
                <a:latin typeface="Arial"/>
                <a:cs typeface="+mn-ea"/>
              </a:rPr>
              <a:t>邵航宇</a:t>
            </a:r>
          </a:p>
        </p:txBody>
      </p:sp>
      <p:sp>
        <p:nvSpPr>
          <p:cNvPr id="14" name="矩形 13">
            <a:extLst>
              <a:ext uri="{FF2B5EF4-FFF2-40B4-BE49-F238E27FC236}">
                <a16:creationId xmlns:a16="http://schemas.microsoft.com/office/drawing/2014/main" id="{A8CF4D25-AE73-4725-9D1A-AA34C160088E}"/>
              </a:ext>
            </a:extLst>
          </p:cNvPr>
          <p:cNvSpPr/>
          <p:nvPr/>
        </p:nvSpPr>
        <p:spPr>
          <a:xfrm>
            <a:off x="4224042" y="4847319"/>
            <a:ext cx="1379804" cy="338554"/>
          </a:xfrm>
          <a:prstGeom prst="rect">
            <a:avLst/>
          </a:prstGeom>
        </p:spPr>
        <p:txBody>
          <a:bodyPr wrap="square" l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solidFill>
                <a:effectLst/>
                <a:uLnTx/>
                <a:uFillTx/>
                <a:latin typeface="Arial"/>
                <a:cs typeface="+mn-ea"/>
              </a:rPr>
              <a:t>2021 / 09 / </a:t>
            </a:r>
            <a:r>
              <a:rPr lang="en-US" altLang="zh-CN" sz="1600" b="1" dirty="0">
                <a:solidFill>
                  <a:schemeClr val="accent1"/>
                </a:solidFill>
                <a:latin typeface="Arial"/>
                <a:cs typeface="+mn-ea"/>
              </a:rPr>
              <a:t>17</a:t>
            </a:r>
            <a:endParaRPr kumimoji="0" lang="zh-CN" altLang="en-US" sz="1600" b="1" i="0" u="none" strike="noStrike" kern="1200" cap="none" spc="0" normalizeH="0" baseline="0" noProof="0" dirty="0">
              <a:ln>
                <a:noFill/>
              </a:ln>
              <a:solidFill>
                <a:schemeClr val="accent1"/>
              </a:solidFill>
              <a:effectLst/>
              <a:uLnTx/>
              <a:uFillTx/>
              <a:latin typeface="Arial"/>
              <a:cs typeface="+mn-ea"/>
            </a:endParaRPr>
          </a:p>
        </p:txBody>
      </p:sp>
      <p:sp>
        <p:nvSpPr>
          <p:cNvPr id="13" name="文本占位符 3">
            <a:extLst>
              <a:ext uri="{FF2B5EF4-FFF2-40B4-BE49-F238E27FC236}">
                <a16:creationId xmlns:a16="http://schemas.microsoft.com/office/drawing/2014/main" id="{3500D47D-19C5-F246-A27A-99324CC11EA5}"/>
              </a:ext>
            </a:extLst>
          </p:cNvPr>
          <p:cNvSpPr txBox="1">
            <a:spLocks/>
          </p:cNvSpPr>
          <p:nvPr/>
        </p:nvSpPr>
        <p:spPr>
          <a:xfrm>
            <a:off x="336980" y="2462665"/>
            <a:ext cx="7905306" cy="646331"/>
          </a:xfrm>
          <a:prstGeom prst="rect">
            <a:avLst/>
          </a:prstGeom>
          <a:noFill/>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5400" b="0" kern="1200" spc="100" baseline="0">
                <a:solidFill>
                  <a:schemeClr val="tx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pPr>
            <a:r>
              <a:rPr lang="zh-CN" altLang="en-US" sz="3600" b="1" spc="300" dirty="0">
                <a:solidFill>
                  <a:srgbClr val="445437"/>
                </a:solidFill>
                <a:cs typeface="Arial" panose="020B0604020202020204" pitchFamily="34" charset="0"/>
              </a:rPr>
              <a:t>数据湖访问控制机制研究与实现</a:t>
            </a:r>
            <a:endParaRPr lang="en-US" altLang="zh-CN" sz="3600" b="1" spc="300" dirty="0">
              <a:solidFill>
                <a:srgbClr val="445437"/>
              </a:solidFill>
              <a:cs typeface="Arial" panose="020B0604020202020204" pitchFamily="34" charset="0"/>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10</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399" y="1317562"/>
            <a:ext cx="1182915"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总体设计</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pic>
        <p:nvPicPr>
          <p:cNvPr id="4" name="图片 3">
            <a:extLst>
              <a:ext uri="{FF2B5EF4-FFF2-40B4-BE49-F238E27FC236}">
                <a16:creationId xmlns:a16="http://schemas.microsoft.com/office/drawing/2014/main" id="{7382825D-BCC3-524D-9D20-D5EA82EB9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717" y="5002866"/>
            <a:ext cx="702235" cy="702235"/>
          </a:xfrm>
          <a:prstGeom prst="rect">
            <a:avLst/>
          </a:prstGeom>
        </p:spPr>
      </p:pic>
      <p:pic>
        <p:nvPicPr>
          <p:cNvPr id="28" name="图片 27">
            <a:extLst>
              <a:ext uri="{FF2B5EF4-FFF2-40B4-BE49-F238E27FC236}">
                <a16:creationId xmlns:a16="http://schemas.microsoft.com/office/drawing/2014/main" id="{338F163A-DFAE-1D4B-9A0B-5CA6D8437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101" y="5002866"/>
            <a:ext cx="702235" cy="702235"/>
          </a:xfrm>
          <a:prstGeom prst="rect">
            <a:avLst/>
          </a:prstGeom>
        </p:spPr>
      </p:pic>
      <p:pic>
        <p:nvPicPr>
          <p:cNvPr id="30" name="图片 29">
            <a:extLst>
              <a:ext uri="{FF2B5EF4-FFF2-40B4-BE49-F238E27FC236}">
                <a16:creationId xmlns:a16="http://schemas.microsoft.com/office/drawing/2014/main" id="{8ED546E2-C2F2-7E43-BED4-131166313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485" y="5002866"/>
            <a:ext cx="702235" cy="702235"/>
          </a:xfrm>
          <a:prstGeom prst="rect">
            <a:avLst/>
          </a:prstGeom>
        </p:spPr>
      </p:pic>
      <p:pic>
        <p:nvPicPr>
          <p:cNvPr id="31" name="图片 30">
            <a:extLst>
              <a:ext uri="{FF2B5EF4-FFF2-40B4-BE49-F238E27FC236}">
                <a16:creationId xmlns:a16="http://schemas.microsoft.com/office/drawing/2014/main" id="{EBFDF84D-57B9-1445-ABA2-563A128C0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397" y="5002865"/>
            <a:ext cx="702235" cy="702235"/>
          </a:xfrm>
          <a:prstGeom prst="rect">
            <a:avLst/>
          </a:prstGeom>
        </p:spPr>
      </p:pic>
      <p:sp>
        <p:nvSpPr>
          <p:cNvPr id="32" name="矩形 31">
            <a:extLst>
              <a:ext uri="{FF2B5EF4-FFF2-40B4-BE49-F238E27FC236}">
                <a16:creationId xmlns:a16="http://schemas.microsoft.com/office/drawing/2014/main" id="{39EB832A-2DD4-8541-8FA6-7E9BFEDA5728}"/>
              </a:ext>
            </a:extLst>
          </p:cNvPr>
          <p:cNvSpPr/>
          <p:nvPr/>
        </p:nvSpPr>
        <p:spPr>
          <a:xfrm>
            <a:off x="698612" y="502975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数据存储</a:t>
            </a:r>
          </a:p>
        </p:txBody>
      </p:sp>
      <p:sp>
        <p:nvSpPr>
          <p:cNvPr id="33" name="圆角矩形 32">
            <a:extLst>
              <a:ext uri="{FF2B5EF4-FFF2-40B4-BE49-F238E27FC236}">
                <a16:creationId xmlns:a16="http://schemas.microsoft.com/office/drawing/2014/main" id="{20603AE4-4BD5-DF46-A9C8-2E51FB66C6DD}"/>
              </a:ext>
            </a:extLst>
          </p:cNvPr>
          <p:cNvSpPr/>
          <p:nvPr/>
        </p:nvSpPr>
        <p:spPr>
          <a:xfrm>
            <a:off x="3185542" y="4842993"/>
            <a:ext cx="4876161" cy="1021977"/>
          </a:xfrm>
          <a:prstGeom prst="roundRect">
            <a:avLst>
              <a:gd name="adj" fmla="val 13455"/>
            </a:avLst>
          </a:prstGeom>
          <a:noFill/>
          <a:ln w="635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3167C6A-7119-E643-B071-019DAFD25D46}"/>
              </a:ext>
            </a:extLst>
          </p:cNvPr>
          <p:cNvSpPr txBox="1"/>
          <p:nvPr/>
        </p:nvSpPr>
        <p:spPr>
          <a:xfrm>
            <a:off x="8702005" y="4989977"/>
            <a:ext cx="2656617" cy="646331"/>
          </a:xfrm>
          <a:prstGeom prst="rect">
            <a:avLst/>
          </a:prstGeom>
          <a:noFill/>
        </p:spPr>
        <p:txBody>
          <a:bodyPr wrap="square" rtlCol="0">
            <a:spAutoFit/>
          </a:bodyPr>
          <a:lstStyle/>
          <a:p>
            <a:r>
              <a:rPr kumimoji="1" lang="zh-CN" altLang="en-US" dirty="0"/>
              <a:t>分布式存储，例如</a:t>
            </a:r>
            <a:r>
              <a:rPr kumimoji="1" lang="en-US" altLang="zh-CN" dirty="0"/>
              <a:t>HDFS</a:t>
            </a:r>
            <a:r>
              <a:rPr kumimoji="1" lang="zh-CN" altLang="en-US" dirty="0"/>
              <a:t>、 </a:t>
            </a:r>
            <a:r>
              <a:rPr kumimoji="1" lang="en-US" altLang="zh-CN" dirty="0"/>
              <a:t>Swift</a:t>
            </a:r>
            <a:r>
              <a:rPr kumimoji="1" lang="zh-CN" altLang="en-US" dirty="0"/>
              <a:t>、</a:t>
            </a:r>
            <a:r>
              <a:rPr kumimoji="1" lang="en-US" altLang="zh-CN" dirty="0" err="1"/>
              <a:t>Ceph</a:t>
            </a:r>
            <a:r>
              <a:rPr kumimoji="1" lang="zh-CN" altLang="en-US" dirty="0"/>
              <a:t>等</a:t>
            </a:r>
          </a:p>
        </p:txBody>
      </p:sp>
      <p:sp>
        <p:nvSpPr>
          <p:cNvPr id="34" name="矩形 33">
            <a:extLst>
              <a:ext uri="{FF2B5EF4-FFF2-40B4-BE49-F238E27FC236}">
                <a16:creationId xmlns:a16="http://schemas.microsoft.com/office/drawing/2014/main" id="{4F84FF33-26C0-3A41-831D-41E58386532E}"/>
              </a:ext>
            </a:extLst>
          </p:cNvPr>
          <p:cNvSpPr/>
          <p:nvPr/>
        </p:nvSpPr>
        <p:spPr>
          <a:xfrm>
            <a:off x="679224" y="342469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数据湖工具</a:t>
            </a:r>
          </a:p>
        </p:txBody>
      </p:sp>
      <p:pic>
        <p:nvPicPr>
          <p:cNvPr id="35" name="图形 34">
            <a:extLst>
              <a:ext uri="{FF2B5EF4-FFF2-40B4-BE49-F238E27FC236}">
                <a16:creationId xmlns:a16="http://schemas.microsoft.com/office/drawing/2014/main" id="{49F07DDF-9180-1F44-BE36-3AB35BC63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9701" y="3013360"/>
            <a:ext cx="1200525" cy="1200525"/>
          </a:xfrm>
          <a:prstGeom prst="rect">
            <a:avLst/>
          </a:prstGeom>
        </p:spPr>
      </p:pic>
      <p:sp>
        <p:nvSpPr>
          <p:cNvPr id="39" name="矩形 38">
            <a:extLst>
              <a:ext uri="{FF2B5EF4-FFF2-40B4-BE49-F238E27FC236}">
                <a16:creationId xmlns:a16="http://schemas.microsoft.com/office/drawing/2014/main" id="{17B5759B-D0C2-2B4F-95F1-2EBA70AC0B44}"/>
              </a:ext>
            </a:extLst>
          </p:cNvPr>
          <p:cNvSpPr/>
          <p:nvPr/>
        </p:nvSpPr>
        <p:spPr>
          <a:xfrm>
            <a:off x="660398" y="181963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访问控制</a:t>
            </a:r>
          </a:p>
        </p:txBody>
      </p:sp>
      <p:sp>
        <p:nvSpPr>
          <p:cNvPr id="41" name="文本框 40">
            <a:extLst>
              <a:ext uri="{FF2B5EF4-FFF2-40B4-BE49-F238E27FC236}">
                <a16:creationId xmlns:a16="http://schemas.microsoft.com/office/drawing/2014/main" id="{43C7A2C5-9B43-E74C-B966-4C184D7C5B72}"/>
              </a:ext>
            </a:extLst>
          </p:cNvPr>
          <p:cNvSpPr txBox="1"/>
          <p:nvPr/>
        </p:nvSpPr>
        <p:spPr>
          <a:xfrm>
            <a:off x="8702005" y="3383840"/>
            <a:ext cx="2983489" cy="646331"/>
          </a:xfrm>
          <a:prstGeom prst="rect">
            <a:avLst/>
          </a:prstGeom>
          <a:noFill/>
        </p:spPr>
        <p:txBody>
          <a:bodyPr wrap="square" rtlCol="0">
            <a:spAutoFit/>
          </a:bodyPr>
          <a:lstStyle/>
          <a:p>
            <a:r>
              <a:rPr kumimoji="1" lang="zh-CN" altLang="en-US" dirty="0"/>
              <a:t>开源数据湖工具，例如</a:t>
            </a:r>
            <a:r>
              <a:rPr kumimoji="1" lang="en-US" altLang="zh-CN" dirty="0"/>
              <a:t>Delta</a:t>
            </a:r>
            <a:r>
              <a:rPr kumimoji="1" lang="zh-CN" altLang="en-US" dirty="0"/>
              <a:t> </a:t>
            </a:r>
            <a:r>
              <a:rPr kumimoji="1" lang="en-US" altLang="zh-CN" dirty="0"/>
              <a:t>Lake</a:t>
            </a:r>
            <a:r>
              <a:rPr kumimoji="1" lang="zh-CN" altLang="en-US" dirty="0"/>
              <a:t>、</a:t>
            </a:r>
            <a:r>
              <a:rPr kumimoji="1" lang="en-US" altLang="zh-CN" dirty="0"/>
              <a:t>Iceberg</a:t>
            </a:r>
            <a:r>
              <a:rPr kumimoji="1" lang="zh-CN" altLang="en-US" dirty="0"/>
              <a:t>、</a:t>
            </a:r>
            <a:r>
              <a:rPr kumimoji="1" lang="en-US" altLang="zh-CN" dirty="0" err="1"/>
              <a:t>Hudi</a:t>
            </a:r>
            <a:endParaRPr kumimoji="1" lang="zh-CN" altLang="en-US" dirty="0"/>
          </a:p>
        </p:txBody>
      </p:sp>
      <p:sp>
        <p:nvSpPr>
          <p:cNvPr id="6" name="圆角矩形 5">
            <a:extLst>
              <a:ext uri="{FF2B5EF4-FFF2-40B4-BE49-F238E27FC236}">
                <a16:creationId xmlns:a16="http://schemas.microsoft.com/office/drawing/2014/main" id="{B15D5A98-030A-5F4E-9977-6C0EE326A266}"/>
              </a:ext>
            </a:extLst>
          </p:cNvPr>
          <p:cNvSpPr/>
          <p:nvPr/>
        </p:nvSpPr>
        <p:spPr>
          <a:xfrm>
            <a:off x="4202952" y="1819639"/>
            <a:ext cx="2534024" cy="564614"/>
          </a:xfrm>
          <a:prstGeom prst="roundRect">
            <a:avLst/>
          </a:prstGeom>
          <a:noFill/>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60BA474E-6C84-9642-A551-84CE7E3657D7}"/>
              </a:ext>
            </a:extLst>
          </p:cNvPr>
          <p:cNvSpPr txBox="1"/>
          <p:nvPr/>
        </p:nvSpPr>
        <p:spPr>
          <a:xfrm>
            <a:off x="4633961" y="1901891"/>
            <a:ext cx="1723549" cy="400110"/>
          </a:xfrm>
          <a:prstGeom prst="rect">
            <a:avLst/>
          </a:prstGeom>
          <a:noFill/>
        </p:spPr>
        <p:txBody>
          <a:bodyPr wrap="none" rtlCol="0">
            <a:spAutoFit/>
          </a:bodyPr>
          <a:lstStyle/>
          <a:p>
            <a:r>
              <a:rPr kumimoji="1" lang="zh-CN" altLang="en-US" sz="2000" b="1" dirty="0"/>
              <a:t>访问控制系统</a:t>
            </a:r>
          </a:p>
        </p:txBody>
      </p:sp>
      <p:sp>
        <p:nvSpPr>
          <p:cNvPr id="44" name="文本框 43">
            <a:extLst>
              <a:ext uri="{FF2B5EF4-FFF2-40B4-BE49-F238E27FC236}">
                <a16:creationId xmlns:a16="http://schemas.microsoft.com/office/drawing/2014/main" id="{776978CC-719C-3949-AFD5-D35535749F75}"/>
              </a:ext>
            </a:extLst>
          </p:cNvPr>
          <p:cNvSpPr txBox="1"/>
          <p:nvPr/>
        </p:nvSpPr>
        <p:spPr>
          <a:xfrm>
            <a:off x="8775700" y="1777703"/>
            <a:ext cx="2983489" cy="646331"/>
          </a:xfrm>
          <a:prstGeom prst="rect">
            <a:avLst/>
          </a:prstGeom>
          <a:noFill/>
        </p:spPr>
        <p:txBody>
          <a:bodyPr wrap="square" rtlCol="0">
            <a:spAutoFit/>
          </a:bodyPr>
          <a:lstStyle/>
          <a:p>
            <a:r>
              <a:rPr kumimoji="1" lang="zh-CN" altLang="en-US" dirty="0"/>
              <a:t>大数据权限框架，例如</a:t>
            </a:r>
            <a:r>
              <a:rPr kumimoji="1" lang="en-US" altLang="zh-CN" dirty="0"/>
              <a:t>Ranger</a:t>
            </a:r>
            <a:r>
              <a:rPr kumimoji="1" lang="zh-CN" altLang="en-US" dirty="0"/>
              <a:t>、</a:t>
            </a:r>
            <a:r>
              <a:rPr kumimoji="1" lang="en-US" altLang="zh-CN" dirty="0"/>
              <a:t>Sentry</a:t>
            </a:r>
            <a:r>
              <a:rPr kumimoji="1" lang="zh-CN" altLang="en-US" dirty="0"/>
              <a:t>等</a:t>
            </a:r>
          </a:p>
        </p:txBody>
      </p:sp>
    </p:spTree>
    <p:extLst>
      <p:ext uri="{BB962C8B-B14F-4D97-AF65-F5344CB8AC3E}">
        <p14:creationId xmlns:p14="http://schemas.microsoft.com/office/powerpoint/2010/main" val="28789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11</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399" y="1317562"/>
            <a:ext cx="1182915"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技术选型</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sp>
        <p:nvSpPr>
          <p:cNvPr id="24" name="矩形 23">
            <a:extLst>
              <a:ext uri="{FF2B5EF4-FFF2-40B4-BE49-F238E27FC236}">
                <a16:creationId xmlns:a16="http://schemas.microsoft.com/office/drawing/2014/main" id="{14871988-994A-1747-BE0E-3B3C7B482953}"/>
              </a:ext>
            </a:extLst>
          </p:cNvPr>
          <p:cNvSpPr/>
          <p:nvPr/>
        </p:nvSpPr>
        <p:spPr>
          <a:xfrm>
            <a:off x="662349" y="193653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数据湖工具</a:t>
            </a:r>
          </a:p>
        </p:txBody>
      </p:sp>
      <p:sp>
        <p:nvSpPr>
          <p:cNvPr id="3" name="文本框 2">
            <a:extLst>
              <a:ext uri="{FF2B5EF4-FFF2-40B4-BE49-F238E27FC236}">
                <a16:creationId xmlns:a16="http://schemas.microsoft.com/office/drawing/2014/main" id="{1285BFA5-40D6-E346-8A53-E63B5698FE24}"/>
              </a:ext>
            </a:extLst>
          </p:cNvPr>
          <p:cNvSpPr txBox="1"/>
          <p:nvPr/>
        </p:nvSpPr>
        <p:spPr>
          <a:xfrm>
            <a:off x="5037717" y="1963524"/>
            <a:ext cx="1745879" cy="461665"/>
          </a:xfrm>
          <a:prstGeom prst="rect">
            <a:avLst/>
          </a:prstGeom>
          <a:noFill/>
        </p:spPr>
        <p:txBody>
          <a:bodyPr wrap="square" rtlCol="0">
            <a:spAutoFit/>
          </a:bodyPr>
          <a:lstStyle/>
          <a:p>
            <a:r>
              <a:rPr kumimoji="1" lang="en-US" altLang="zh-CN" sz="2400" dirty="0"/>
              <a:t>Delta</a:t>
            </a:r>
            <a:r>
              <a:rPr kumimoji="1" lang="zh-CN" altLang="en-US" sz="2400" dirty="0"/>
              <a:t> </a:t>
            </a:r>
            <a:r>
              <a:rPr kumimoji="1" lang="en-US" altLang="zh-CN" sz="2400" dirty="0"/>
              <a:t>Lake</a:t>
            </a:r>
            <a:endParaRPr kumimoji="1" lang="zh-CN" altLang="en-US" sz="2400" dirty="0"/>
          </a:p>
        </p:txBody>
      </p:sp>
      <p:pic>
        <p:nvPicPr>
          <p:cNvPr id="26" name="图片 25">
            <a:extLst>
              <a:ext uri="{FF2B5EF4-FFF2-40B4-BE49-F238E27FC236}">
                <a16:creationId xmlns:a16="http://schemas.microsoft.com/office/drawing/2014/main" id="{50855360-1B34-B04D-88D9-1F8E78BE1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040" y="1749857"/>
            <a:ext cx="927100" cy="889000"/>
          </a:xfrm>
          <a:prstGeom prst="rect">
            <a:avLst/>
          </a:prstGeom>
        </p:spPr>
      </p:pic>
      <p:sp>
        <p:nvSpPr>
          <p:cNvPr id="27" name="矩形 26">
            <a:extLst>
              <a:ext uri="{FF2B5EF4-FFF2-40B4-BE49-F238E27FC236}">
                <a16:creationId xmlns:a16="http://schemas.microsoft.com/office/drawing/2014/main" id="{1B369571-C54D-F843-9FC6-B88EB2D2CB4A}"/>
              </a:ext>
            </a:extLst>
          </p:cNvPr>
          <p:cNvSpPr/>
          <p:nvPr/>
        </p:nvSpPr>
        <p:spPr>
          <a:xfrm>
            <a:off x="660399" y="3429000"/>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大数据存储</a:t>
            </a:r>
          </a:p>
        </p:txBody>
      </p:sp>
      <p:sp>
        <p:nvSpPr>
          <p:cNvPr id="29" name="矩形 28">
            <a:extLst>
              <a:ext uri="{FF2B5EF4-FFF2-40B4-BE49-F238E27FC236}">
                <a16:creationId xmlns:a16="http://schemas.microsoft.com/office/drawing/2014/main" id="{239A56F0-8076-B945-B0EE-E40B4F43F2B9}"/>
              </a:ext>
            </a:extLst>
          </p:cNvPr>
          <p:cNvSpPr/>
          <p:nvPr/>
        </p:nvSpPr>
        <p:spPr>
          <a:xfrm>
            <a:off x="660398" y="4832351"/>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访问控制</a:t>
            </a:r>
          </a:p>
        </p:txBody>
      </p:sp>
      <p:sp>
        <p:nvSpPr>
          <p:cNvPr id="36" name="右箭头 35">
            <a:extLst>
              <a:ext uri="{FF2B5EF4-FFF2-40B4-BE49-F238E27FC236}">
                <a16:creationId xmlns:a16="http://schemas.microsoft.com/office/drawing/2014/main" id="{AE6B482C-DC4C-A841-B864-AC64C6D4440D}"/>
              </a:ext>
            </a:extLst>
          </p:cNvPr>
          <p:cNvSpPr/>
          <p:nvPr/>
        </p:nvSpPr>
        <p:spPr>
          <a:xfrm>
            <a:off x="2795499" y="2060064"/>
            <a:ext cx="927100" cy="36512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7" name="右箭头 36">
            <a:extLst>
              <a:ext uri="{FF2B5EF4-FFF2-40B4-BE49-F238E27FC236}">
                <a16:creationId xmlns:a16="http://schemas.microsoft.com/office/drawing/2014/main" id="{D8B621B7-DBA9-634F-BCD0-8BCF2A8B1E5C}"/>
              </a:ext>
            </a:extLst>
          </p:cNvPr>
          <p:cNvSpPr/>
          <p:nvPr/>
        </p:nvSpPr>
        <p:spPr>
          <a:xfrm>
            <a:off x="2795499" y="3528744"/>
            <a:ext cx="927100" cy="36512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8" name="右箭头 37">
            <a:extLst>
              <a:ext uri="{FF2B5EF4-FFF2-40B4-BE49-F238E27FC236}">
                <a16:creationId xmlns:a16="http://schemas.microsoft.com/office/drawing/2014/main" id="{E1B17163-872F-4A40-9C7D-70C23E3266A0}"/>
              </a:ext>
            </a:extLst>
          </p:cNvPr>
          <p:cNvSpPr/>
          <p:nvPr/>
        </p:nvSpPr>
        <p:spPr>
          <a:xfrm>
            <a:off x="2795499" y="4929999"/>
            <a:ext cx="927100" cy="36512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28" name="Picture 4">
            <a:extLst>
              <a:ext uri="{FF2B5EF4-FFF2-40B4-BE49-F238E27FC236}">
                <a16:creationId xmlns:a16="http://schemas.microsoft.com/office/drawing/2014/main" id="{1414B1CE-EFC4-0640-ACEB-2E8007933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30" y="3156603"/>
            <a:ext cx="1418677" cy="110940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39">
            <a:extLst>
              <a:ext uri="{FF2B5EF4-FFF2-40B4-BE49-F238E27FC236}">
                <a16:creationId xmlns:a16="http://schemas.microsoft.com/office/drawing/2014/main" id="{9ADBD9D3-72AC-0A40-B38F-5D50C65E5B6F}"/>
              </a:ext>
            </a:extLst>
          </p:cNvPr>
          <p:cNvSpPr txBox="1"/>
          <p:nvPr/>
        </p:nvSpPr>
        <p:spPr>
          <a:xfrm>
            <a:off x="5454539" y="3480472"/>
            <a:ext cx="1067286" cy="461665"/>
          </a:xfrm>
          <a:prstGeom prst="rect">
            <a:avLst/>
          </a:prstGeom>
          <a:noFill/>
        </p:spPr>
        <p:txBody>
          <a:bodyPr wrap="square" rtlCol="0">
            <a:spAutoFit/>
          </a:bodyPr>
          <a:lstStyle/>
          <a:p>
            <a:r>
              <a:rPr kumimoji="1" lang="en-US" altLang="zh-CN" sz="2400" dirty="0"/>
              <a:t>HDFS</a:t>
            </a:r>
            <a:endParaRPr kumimoji="1" lang="zh-CN" altLang="en-US" sz="2400" dirty="0"/>
          </a:p>
        </p:txBody>
      </p:sp>
      <p:pic>
        <p:nvPicPr>
          <p:cNvPr id="1032" name="Picture 8" descr="Apache Ranger">
            <a:extLst>
              <a:ext uri="{FF2B5EF4-FFF2-40B4-BE49-F238E27FC236}">
                <a16:creationId xmlns:a16="http://schemas.microsoft.com/office/drawing/2014/main" id="{875A6706-697B-6E45-99FC-0E7A0990DA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155"/>
          <a:stretch/>
        </p:blipFill>
        <p:spPr bwMode="auto">
          <a:xfrm>
            <a:off x="4038451" y="4575641"/>
            <a:ext cx="1089974" cy="1109405"/>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80B9C29F-7E2C-9E49-A622-58713F4F9254}"/>
              </a:ext>
            </a:extLst>
          </p:cNvPr>
          <p:cNvSpPr txBox="1"/>
          <p:nvPr/>
        </p:nvSpPr>
        <p:spPr>
          <a:xfrm>
            <a:off x="5444277" y="4881728"/>
            <a:ext cx="1274628" cy="461665"/>
          </a:xfrm>
          <a:prstGeom prst="rect">
            <a:avLst/>
          </a:prstGeom>
          <a:noFill/>
        </p:spPr>
        <p:txBody>
          <a:bodyPr wrap="square" rtlCol="0">
            <a:spAutoFit/>
          </a:bodyPr>
          <a:lstStyle/>
          <a:p>
            <a:r>
              <a:rPr kumimoji="1" lang="en-US" altLang="zh-CN" sz="2400" dirty="0"/>
              <a:t>Ranger</a:t>
            </a:r>
            <a:endParaRPr kumimoji="1" lang="zh-CN" altLang="en-US" sz="2400" dirty="0"/>
          </a:p>
        </p:txBody>
      </p:sp>
      <p:sp>
        <p:nvSpPr>
          <p:cNvPr id="7" name="右大括号 6">
            <a:extLst>
              <a:ext uri="{FF2B5EF4-FFF2-40B4-BE49-F238E27FC236}">
                <a16:creationId xmlns:a16="http://schemas.microsoft.com/office/drawing/2014/main" id="{15F41DBC-F9B8-2943-9B4E-993FAD8F574D}"/>
              </a:ext>
            </a:extLst>
          </p:cNvPr>
          <p:cNvSpPr/>
          <p:nvPr/>
        </p:nvSpPr>
        <p:spPr>
          <a:xfrm>
            <a:off x="6770149" y="2205399"/>
            <a:ext cx="371288" cy="1492623"/>
          </a:xfrm>
          <a:prstGeom prst="rightBrace">
            <a:avLst>
              <a:gd name="adj1" fmla="val 8333"/>
              <a:gd name="adj2" fmla="val 4639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5" name="右大括号 44">
            <a:extLst>
              <a:ext uri="{FF2B5EF4-FFF2-40B4-BE49-F238E27FC236}">
                <a16:creationId xmlns:a16="http://schemas.microsoft.com/office/drawing/2014/main" id="{E35A2D1F-3A2D-9647-B338-C4B2628741D3}"/>
              </a:ext>
            </a:extLst>
          </p:cNvPr>
          <p:cNvSpPr/>
          <p:nvPr/>
        </p:nvSpPr>
        <p:spPr>
          <a:xfrm>
            <a:off x="6771574" y="3724751"/>
            <a:ext cx="371288" cy="1492623"/>
          </a:xfrm>
          <a:prstGeom prst="rightBrace">
            <a:avLst>
              <a:gd name="adj1" fmla="val 8333"/>
              <a:gd name="adj2" fmla="val 4639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E3FAD0E4-F592-2F42-85B8-EAFF684F2FB8}"/>
              </a:ext>
            </a:extLst>
          </p:cNvPr>
          <p:cNvSpPr/>
          <p:nvPr/>
        </p:nvSpPr>
        <p:spPr>
          <a:xfrm>
            <a:off x="7235567" y="2591989"/>
            <a:ext cx="1908433"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开源数据湖</a:t>
            </a:r>
          </a:p>
        </p:txBody>
      </p:sp>
      <p:sp>
        <p:nvSpPr>
          <p:cNvPr id="54" name="矩形 53">
            <a:extLst>
              <a:ext uri="{FF2B5EF4-FFF2-40B4-BE49-F238E27FC236}">
                <a16:creationId xmlns:a16="http://schemas.microsoft.com/office/drawing/2014/main" id="{C8AD73FE-9D91-364C-9AAC-D5622EAE8C79}"/>
              </a:ext>
            </a:extLst>
          </p:cNvPr>
          <p:cNvSpPr/>
          <p:nvPr/>
        </p:nvSpPr>
        <p:spPr>
          <a:xfrm>
            <a:off x="7235567" y="4131538"/>
            <a:ext cx="1908433"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安全大数据存储</a:t>
            </a:r>
          </a:p>
        </p:txBody>
      </p:sp>
      <p:sp>
        <p:nvSpPr>
          <p:cNvPr id="55" name="右大括号 54">
            <a:extLst>
              <a:ext uri="{FF2B5EF4-FFF2-40B4-BE49-F238E27FC236}">
                <a16:creationId xmlns:a16="http://schemas.microsoft.com/office/drawing/2014/main" id="{DDB38808-6241-DD4A-B1E2-377FA75A2A4E}"/>
              </a:ext>
            </a:extLst>
          </p:cNvPr>
          <p:cNvSpPr/>
          <p:nvPr/>
        </p:nvSpPr>
        <p:spPr>
          <a:xfrm>
            <a:off x="9236705" y="2874296"/>
            <a:ext cx="371288" cy="1492623"/>
          </a:xfrm>
          <a:prstGeom prst="rightBrace">
            <a:avLst>
              <a:gd name="adj1" fmla="val 8333"/>
              <a:gd name="adj2" fmla="val 4639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8BF19135-CDC0-254B-84CB-1F0B6B028A01}"/>
              </a:ext>
            </a:extLst>
          </p:cNvPr>
          <p:cNvSpPr/>
          <p:nvPr/>
        </p:nvSpPr>
        <p:spPr>
          <a:xfrm>
            <a:off x="9856317" y="3198165"/>
            <a:ext cx="1908433"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安全数据湖</a:t>
            </a:r>
          </a:p>
        </p:txBody>
      </p:sp>
    </p:spTree>
    <p:extLst>
      <p:ext uri="{BB962C8B-B14F-4D97-AF65-F5344CB8AC3E}">
        <p14:creationId xmlns:p14="http://schemas.microsoft.com/office/powerpoint/2010/main" val="1531327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9"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dissolv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dissolve">
                                      <p:cBhvr>
                                        <p:cTn id="29" dur="500"/>
                                        <p:tgtEl>
                                          <p:spTgt spid="38"/>
                                        </p:tgtEl>
                                      </p:cBhvr>
                                    </p:animEffect>
                                  </p:childTnLst>
                                </p:cTn>
                              </p:par>
                              <p:par>
                                <p:cTn id="30" presetID="9"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dissolve">
                                      <p:cBhvr>
                                        <p:cTn id="32" dur="500"/>
                                        <p:tgtEl>
                                          <p:spTgt spid="103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dissolv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dissolv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dissolve">
                                      <p:cBhvr>
                                        <p:cTn id="48" dur="500"/>
                                        <p:tgtEl>
                                          <p:spTgt spid="4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dissolve">
                                      <p:cBhvr>
                                        <p:cTn id="51" dur="500"/>
                                        <p:tgtEl>
                                          <p:spTgt spid="5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dissolve">
                                      <p:cBhvr>
                                        <p:cTn id="56" dur="500"/>
                                        <p:tgtEl>
                                          <p:spTgt spid="5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dissolv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animBg="1"/>
      <p:bldP spid="37" grpId="0" animBg="1"/>
      <p:bldP spid="38" grpId="0" animBg="1"/>
      <p:bldP spid="40" grpId="0"/>
      <p:bldP spid="43" grpId="0"/>
      <p:bldP spid="7" grpId="0" animBg="1"/>
      <p:bldP spid="45" grpId="0" animBg="1"/>
      <p:bldP spid="53" grpId="0" animBg="1"/>
      <p:bldP spid="54" grpId="0" animBg="1"/>
      <p:bldP spid="55" grpId="0" animBg="1"/>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12</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1" y="1317562"/>
            <a:ext cx="927100"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a:solidFill>
                  <a:schemeClr val="accent1"/>
                </a:solidFill>
                <a:latin typeface="+mj-ea"/>
                <a:cs typeface="+mn-ea"/>
              </a:rPr>
              <a:t>HDFS</a:t>
            </a:r>
            <a:endParaRPr lang="zh-CN" altLang="en-US" b="1" dirty="0">
              <a:solidFill>
                <a:schemeClr val="accent1"/>
              </a:solidFill>
              <a:latin typeface="+mj-ea"/>
              <a:cs typeface="+mn-ea"/>
            </a:endParaRP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pic>
        <p:nvPicPr>
          <p:cNvPr id="9" name="Picture 4">
            <a:extLst>
              <a:ext uri="{FF2B5EF4-FFF2-40B4-BE49-F238E27FC236}">
                <a16:creationId xmlns:a16="http://schemas.microsoft.com/office/drawing/2014/main" id="{9B55ED54-C85A-5946-AAB1-2E51ADAD9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99" y="1739804"/>
            <a:ext cx="1418677" cy="110940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930F5F3-F7D2-2646-B5F2-657F16B04CDA}"/>
              </a:ext>
            </a:extLst>
          </p:cNvPr>
          <p:cNvSpPr txBox="1"/>
          <p:nvPr/>
        </p:nvSpPr>
        <p:spPr>
          <a:xfrm>
            <a:off x="836094" y="2878200"/>
            <a:ext cx="1067286" cy="461665"/>
          </a:xfrm>
          <a:prstGeom prst="rect">
            <a:avLst/>
          </a:prstGeom>
          <a:noFill/>
        </p:spPr>
        <p:txBody>
          <a:bodyPr wrap="square" rtlCol="0">
            <a:spAutoFit/>
          </a:bodyPr>
          <a:lstStyle/>
          <a:p>
            <a:r>
              <a:rPr kumimoji="1" lang="en-US" altLang="zh-CN" sz="2400" dirty="0"/>
              <a:t>HDFS</a:t>
            </a:r>
            <a:endParaRPr kumimoji="1" lang="zh-CN" altLang="en-US" sz="2400" dirty="0"/>
          </a:p>
        </p:txBody>
      </p:sp>
      <p:sp>
        <p:nvSpPr>
          <p:cNvPr id="2" name="矩形 1">
            <a:extLst>
              <a:ext uri="{FF2B5EF4-FFF2-40B4-BE49-F238E27FC236}">
                <a16:creationId xmlns:a16="http://schemas.microsoft.com/office/drawing/2014/main" id="{E95F9D4E-AE63-A848-82D7-2A0CFEC86588}"/>
              </a:ext>
            </a:extLst>
          </p:cNvPr>
          <p:cNvSpPr/>
          <p:nvPr/>
        </p:nvSpPr>
        <p:spPr>
          <a:xfrm>
            <a:off x="2585252" y="1093473"/>
            <a:ext cx="8005482" cy="646331"/>
          </a:xfrm>
          <a:prstGeom prst="rect">
            <a:avLst/>
          </a:prstGeom>
        </p:spPr>
        <p:txBody>
          <a:bodyPr wrap="square">
            <a:spAutoFit/>
          </a:bodyPr>
          <a:lstStyle/>
          <a:p>
            <a:r>
              <a:rPr lang="en-US" altLang="zh-CN" dirty="0">
                <a:solidFill>
                  <a:srgbClr val="121212"/>
                </a:solidFill>
                <a:latin typeface="+mn-ea"/>
              </a:rPr>
              <a:t>Hadoop</a:t>
            </a:r>
            <a:r>
              <a:rPr lang="zh-CN" altLang="en-US" dirty="0">
                <a:solidFill>
                  <a:srgbClr val="121212"/>
                </a:solidFill>
                <a:latin typeface="-apple-system"/>
              </a:rPr>
              <a:t>分布式文件系统</a:t>
            </a:r>
            <a:r>
              <a:rPr lang="en-US" altLang="zh-CN" dirty="0">
                <a:solidFill>
                  <a:srgbClr val="121212"/>
                </a:solidFill>
                <a:latin typeface="+mn-ea"/>
              </a:rPr>
              <a:t>(HDFS)</a:t>
            </a:r>
            <a:r>
              <a:rPr lang="zh-CN" altLang="en-US" dirty="0">
                <a:solidFill>
                  <a:srgbClr val="121212"/>
                </a:solidFill>
                <a:latin typeface="-apple-system"/>
              </a:rPr>
              <a:t>是一种基于</a:t>
            </a:r>
            <a:r>
              <a:rPr lang="en-US" altLang="zh-CN" dirty="0">
                <a:solidFill>
                  <a:srgbClr val="121212"/>
                </a:solidFill>
                <a:latin typeface="+mn-ea"/>
              </a:rPr>
              <a:t>Java</a:t>
            </a:r>
            <a:r>
              <a:rPr lang="zh-CN" altLang="en-US" dirty="0">
                <a:solidFill>
                  <a:srgbClr val="121212"/>
                </a:solidFill>
                <a:latin typeface="-apple-system"/>
              </a:rPr>
              <a:t>的分布式文件系统，它具有容错性、可伸缩性和易扩展性等优点，可以在低成本的硬件上进行部署</a:t>
            </a:r>
          </a:p>
        </p:txBody>
      </p:sp>
      <p:pic>
        <p:nvPicPr>
          <p:cNvPr id="3074" name="Picture 2">
            <a:extLst>
              <a:ext uri="{FF2B5EF4-FFF2-40B4-BE49-F238E27FC236}">
                <a16:creationId xmlns:a16="http://schemas.microsoft.com/office/drawing/2014/main" id="{771E81E3-A80B-3540-B58C-6EBC17394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856" y="2065674"/>
            <a:ext cx="7355541" cy="3945941"/>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a:extLst>
              <a:ext uri="{FF2B5EF4-FFF2-40B4-BE49-F238E27FC236}">
                <a16:creationId xmlns:a16="http://schemas.microsoft.com/office/drawing/2014/main" id="{F98D7A46-34AD-2640-8DBB-62760184C117}"/>
              </a:ext>
            </a:extLst>
          </p:cNvPr>
          <p:cNvSpPr/>
          <p:nvPr/>
        </p:nvSpPr>
        <p:spPr>
          <a:xfrm>
            <a:off x="9297815" y="2804767"/>
            <a:ext cx="513087" cy="231361"/>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F11F82EA-BE7D-7C46-978A-996C4A1709EC}"/>
              </a:ext>
            </a:extLst>
          </p:cNvPr>
          <p:cNvSpPr/>
          <p:nvPr/>
        </p:nvSpPr>
        <p:spPr>
          <a:xfrm rot="10800000">
            <a:off x="2566005" y="4645294"/>
            <a:ext cx="513087" cy="231361"/>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646F823-AAF0-1342-B420-30B24702B8F1}"/>
              </a:ext>
            </a:extLst>
          </p:cNvPr>
          <p:cNvSpPr txBox="1"/>
          <p:nvPr/>
        </p:nvSpPr>
        <p:spPr>
          <a:xfrm>
            <a:off x="9959042" y="2040964"/>
            <a:ext cx="1423988"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rPr>
              <a:t>Name Node</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EB4BEA3D-A18C-3E4B-B1EE-972609C769B3}"/>
              </a:ext>
            </a:extLst>
          </p:cNvPr>
          <p:cNvSpPr/>
          <p:nvPr/>
        </p:nvSpPr>
        <p:spPr>
          <a:xfrm>
            <a:off x="9936184" y="2419135"/>
            <a:ext cx="2255815" cy="1668772"/>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zh-CN" altLang="en-US" dirty="0">
                <a:solidFill>
                  <a:schemeClr val="tx1"/>
                </a:solidFill>
              </a:rPr>
              <a:t>管理命名空间</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处理读写请求</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维护系统元数据</a:t>
            </a:r>
            <a:endParaRPr lang="en-US" altLang="zh-CN" dirty="0">
              <a:solidFill>
                <a:schemeClr val="tx1"/>
              </a:solidFill>
              <a:latin typeface="Century Gothic" panose="020B0502020202020204" pitchFamily="34" charset="0"/>
              <a:ea typeface="微软雅黑" panose="020B0503020204020204" pitchFamily="34" charset="-122"/>
            </a:endParaRPr>
          </a:p>
          <a:p>
            <a:pPr marL="285750" indent="-285750">
              <a:lnSpc>
                <a:spcPct val="125000"/>
              </a:lnSpc>
              <a:buFont typeface="Wingdings" panose="05000000000000000000" pitchFamily="2" charset="2"/>
              <a:buChar char="Ø"/>
            </a:pPr>
            <a:r>
              <a:rPr lang="zh-CN" altLang="en-US" dirty="0">
                <a:solidFill>
                  <a:srgbClr val="E51400"/>
                </a:solidFill>
                <a:latin typeface="Century Gothic" panose="020B0502020202020204" pitchFamily="34" charset="0"/>
                <a:ea typeface="微软雅黑" panose="020B0503020204020204" pitchFamily="34" charset="-122"/>
              </a:rPr>
              <a:t>控制访问权限</a:t>
            </a:r>
            <a:endParaRPr lang="en-US" altLang="zh-CN" dirty="0">
              <a:solidFill>
                <a:srgbClr val="E51400"/>
              </a:solidFill>
              <a:latin typeface="Century Gothic" panose="020B0502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5D49C53E-7CE3-AF41-91DF-1D4FFBBEE2A2}"/>
              </a:ext>
            </a:extLst>
          </p:cNvPr>
          <p:cNvSpPr txBox="1"/>
          <p:nvPr/>
        </p:nvSpPr>
        <p:spPr>
          <a:xfrm>
            <a:off x="293899" y="4129676"/>
            <a:ext cx="1423988"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rPr>
              <a:t>Data Node</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32CF0FF-BB5D-3F43-974F-8BB8AE7AE701}"/>
              </a:ext>
            </a:extLst>
          </p:cNvPr>
          <p:cNvSpPr/>
          <p:nvPr/>
        </p:nvSpPr>
        <p:spPr>
          <a:xfrm>
            <a:off x="271041" y="4507847"/>
            <a:ext cx="2255815" cy="1203224"/>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zh-CN" altLang="en-US" dirty="0">
                <a:solidFill>
                  <a:schemeClr val="tx1"/>
                </a:solidFill>
              </a:rPr>
              <a:t>存储实际数据</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执行读写请求</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管理存储访问</a:t>
            </a:r>
            <a:endParaRPr lang="en-US" altLang="zh-CN" dirty="0">
              <a:solidFill>
                <a:schemeClr val="tx1"/>
              </a:solidFill>
              <a:latin typeface="Century Gothic" panose="020B0502020202020204" pitchFamily="34" charset="0"/>
              <a:ea typeface="微软雅黑" panose="020B0503020204020204" pitchFamily="34" charset="-122"/>
            </a:endParaRPr>
          </a:p>
        </p:txBody>
      </p:sp>
      <p:sp>
        <p:nvSpPr>
          <p:cNvPr id="3" name="下箭头 2">
            <a:extLst>
              <a:ext uri="{FF2B5EF4-FFF2-40B4-BE49-F238E27FC236}">
                <a16:creationId xmlns:a16="http://schemas.microsoft.com/office/drawing/2014/main" id="{FDD29F99-35E5-3B40-A0D9-777CEB479720}"/>
              </a:ext>
            </a:extLst>
          </p:cNvPr>
          <p:cNvSpPr/>
          <p:nvPr/>
        </p:nvSpPr>
        <p:spPr>
          <a:xfrm>
            <a:off x="10838329" y="4129676"/>
            <a:ext cx="363071" cy="378171"/>
          </a:xfrm>
          <a:prstGeom prst="downArrow">
            <a:avLst/>
          </a:prstGeom>
          <a:solidFill>
            <a:srgbClr val="E514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DAA610B9-EC73-DA43-B288-F90CC130E23F}"/>
              </a:ext>
            </a:extLst>
          </p:cNvPr>
          <p:cNvSpPr txBox="1"/>
          <p:nvPr/>
        </p:nvSpPr>
        <p:spPr>
          <a:xfrm>
            <a:off x="10030314" y="4547268"/>
            <a:ext cx="2179169" cy="369332"/>
          </a:xfrm>
          <a:prstGeom prst="rect">
            <a:avLst/>
          </a:prstGeom>
          <a:noFill/>
        </p:spPr>
        <p:txBody>
          <a:bodyPr wrap="square" rtlCol="0">
            <a:spAutoFit/>
          </a:bodyPr>
          <a:lstStyle/>
          <a:p>
            <a:r>
              <a:rPr kumimoji="1" lang="en-US" altLang="zh-CN" dirty="0"/>
              <a:t>ACL</a:t>
            </a:r>
            <a:r>
              <a:rPr kumimoji="1" lang="zh-CN" altLang="en-US" dirty="0"/>
              <a:t>访问控制列表</a:t>
            </a:r>
          </a:p>
        </p:txBody>
      </p:sp>
      <p:sp>
        <p:nvSpPr>
          <p:cNvPr id="5" name="文本框 4">
            <a:extLst>
              <a:ext uri="{FF2B5EF4-FFF2-40B4-BE49-F238E27FC236}">
                <a16:creationId xmlns:a16="http://schemas.microsoft.com/office/drawing/2014/main" id="{ADBD4BA3-0597-024E-BAC6-2B162DB2BD63}"/>
              </a:ext>
            </a:extLst>
          </p:cNvPr>
          <p:cNvSpPr txBox="1"/>
          <p:nvPr/>
        </p:nvSpPr>
        <p:spPr>
          <a:xfrm>
            <a:off x="10296654" y="4971581"/>
            <a:ext cx="1532965" cy="923330"/>
          </a:xfrm>
          <a:prstGeom prst="rect">
            <a:avLst/>
          </a:prstGeom>
          <a:noFill/>
        </p:spPr>
        <p:txBody>
          <a:bodyPr wrap="square" rtlCol="0">
            <a:spAutoFit/>
          </a:bodyPr>
          <a:lstStyle/>
          <a:p>
            <a:pPr marL="285750" indent="-285750">
              <a:buFont typeface="Wingdings" pitchFamily="2" charset="2"/>
              <a:buChar char="Ø"/>
            </a:pPr>
            <a:r>
              <a:rPr kumimoji="1" lang="zh-CN" altLang="en-US" dirty="0"/>
              <a:t>形式单一</a:t>
            </a:r>
            <a:endParaRPr kumimoji="1" lang="en-US" altLang="zh-CN" dirty="0"/>
          </a:p>
          <a:p>
            <a:pPr marL="285750" indent="-285750">
              <a:buFont typeface="Wingdings" pitchFamily="2" charset="2"/>
              <a:buChar char="Ø"/>
            </a:pPr>
            <a:r>
              <a:rPr kumimoji="1" lang="zh-CN" altLang="en-US" dirty="0"/>
              <a:t>操作复杂</a:t>
            </a:r>
            <a:endParaRPr kumimoji="1" lang="en-US" altLang="zh-CN" dirty="0"/>
          </a:p>
          <a:p>
            <a:pPr marL="285750" indent="-285750">
              <a:buFont typeface="Wingdings" pitchFamily="2" charset="2"/>
              <a:buChar char="Ø"/>
            </a:pPr>
            <a:r>
              <a:rPr kumimoji="1" lang="zh-CN" altLang="en-US" dirty="0"/>
              <a:t>缺少管理</a:t>
            </a:r>
          </a:p>
        </p:txBody>
      </p:sp>
    </p:spTree>
    <p:extLst>
      <p:ext uri="{BB962C8B-B14F-4D97-AF65-F5344CB8AC3E}">
        <p14:creationId xmlns:p14="http://schemas.microsoft.com/office/powerpoint/2010/main" val="35350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13</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582257" cy="180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a:solidFill>
                  <a:schemeClr val="accent1"/>
                </a:solidFill>
                <a:latin typeface="+mj-ea"/>
                <a:cs typeface="+mn-ea"/>
              </a:rPr>
              <a:t>Delta</a:t>
            </a:r>
            <a:r>
              <a:rPr lang="zh-CN" altLang="en-US" b="1" dirty="0">
                <a:solidFill>
                  <a:schemeClr val="accent1"/>
                </a:solidFill>
                <a:latin typeface="+mj-ea"/>
                <a:cs typeface="+mn-ea"/>
              </a:rPr>
              <a:t> </a:t>
            </a:r>
            <a:r>
              <a:rPr lang="en-US" altLang="zh-CN" b="1" dirty="0">
                <a:solidFill>
                  <a:schemeClr val="accent1"/>
                </a:solidFill>
                <a:latin typeface="+mj-ea"/>
                <a:cs typeface="+mn-ea"/>
              </a:rPr>
              <a:t>Lake</a:t>
            </a:r>
            <a:endParaRPr lang="zh-CN" altLang="en-US" b="1" dirty="0">
              <a:solidFill>
                <a:schemeClr val="accent1"/>
              </a:solidFill>
              <a:latin typeface="+mj-ea"/>
              <a:cs typeface="+mn-ea"/>
            </a:endParaRP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pic>
        <p:nvPicPr>
          <p:cNvPr id="23" name="图片 22">
            <a:extLst>
              <a:ext uri="{FF2B5EF4-FFF2-40B4-BE49-F238E27FC236}">
                <a16:creationId xmlns:a16="http://schemas.microsoft.com/office/drawing/2014/main" id="{293B2EEB-AECB-C443-A47A-A6387B054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78" y="1877810"/>
            <a:ext cx="927100" cy="889000"/>
          </a:xfrm>
          <a:prstGeom prst="rect">
            <a:avLst/>
          </a:prstGeom>
        </p:spPr>
      </p:pic>
      <p:sp>
        <p:nvSpPr>
          <p:cNvPr id="24" name="文本框 23">
            <a:extLst>
              <a:ext uri="{FF2B5EF4-FFF2-40B4-BE49-F238E27FC236}">
                <a16:creationId xmlns:a16="http://schemas.microsoft.com/office/drawing/2014/main" id="{0686CF13-23F0-9F41-9A14-5CC1D5480A55}"/>
              </a:ext>
            </a:extLst>
          </p:cNvPr>
          <p:cNvSpPr txBox="1"/>
          <p:nvPr/>
        </p:nvSpPr>
        <p:spPr>
          <a:xfrm>
            <a:off x="660400" y="3021848"/>
            <a:ext cx="1745879" cy="461665"/>
          </a:xfrm>
          <a:prstGeom prst="rect">
            <a:avLst/>
          </a:prstGeom>
          <a:noFill/>
        </p:spPr>
        <p:txBody>
          <a:bodyPr wrap="square" rtlCol="0">
            <a:spAutoFit/>
          </a:bodyPr>
          <a:lstStyle/>
          <a:p>
            <a:r>
              <a:rPr kumimoji="1" lang="en-US" altLang="zh-CN" sz="2400" dirty="0"/>
              <a:t>Delta</a:t>
            </a:r>
            <a:r>
              <a:rPr kumimoji="1" lang="zh-CN" altLang="en-US" sz="2400" dirty="0"/>
              <a:t> </a:t>
            </a:r>
            <a:r>
              <a:rPr kumimoji="1" lang="en-US" altLang="zh-CN" sz="2400" dirty="0"/>
              <a:t>Lake</a:t>
            </a:r>
            <a:endParaRPr kumimoji="1" lang="zh-CN" altLang="en-US" sz="2400" dirty="0"/>
          </a:p>
        </p:txBody>
      </p:sp>
      <p:sp>
        <p:nvSpPr>
          <p:cNvPr id="9" name="矩形 8">
            <a:extLst>
              <a:ext uri="{FF2B5EF4-FFF2-40B4-BE49-F238E27FC236}">
                <a16:creationId xmlns:a16="http://schemas.microsoft.com/office/drawing/2014/main" id="{60857917-2717-A549-B51F-302F739276AE}"/>
              </a:ext>
            </a:extLst>
          </p:cNvPr>
          <p:cNvSpPr/>
          <p:nvPr/>
        </p:nvSpPr>
        <p:spPr>
          <a:xfrm>
            <a:off x="2748282" y="1084743"/>
            <a:ext cx="8426226" cy="646331"/>
          </a:xfrm>
          <a:prstGeom prst="rect">
            <a:avLst/>
          </a:prstGeom>
        </p:spPr>
        <p:txBody>
          <a:bodyPr wrap="square">
            <a:spAutoFit/>
          </a:bodyPr>
          <a:lstStyle/>
          <a:p>
            <a:r>
              <a:rPr lang="en-US" altLang="zh-CN" dirty="0">
                <a:solidFill>
                  <a:srgbClr val="333333"/>
                </a:solidFill>
                <a:latin typeface="+mn-ea"/>
              </a:rPr>
              <a:t>Delta Lake</a:t>
            </a:r>
            <a:r>
              <a:rPr lang="zh-CN" altLang="en-US" dirty="0">
                <a:solidFill>
                  <a:srgbClr val="333333"/>
                </a:solidFill>
                <a:latin typeface="+mn-ea"/>
              </a:rPr>
              <a:t>是</a:t>
            </a:r>
            <a:r>
              <a:rPr lang="en-US" altLang="zh-CN" dirty="0">
                <a:solidFill>
                  <a:srgbClr val="333333"/>
                </a:solidFill>
                <a:latin typeface="+mn-ea"/>
              </a:rPr>
              <a:t>Apache</a:t>
            </a:r>
            <a:r>
              <a:rPr lang="zh-CN" altLang="en-US" dirty="0">
                <a:solidFill>
                  <a:srgbClr val="333333"/>
                </a:solidFill>
                <a:latin typeface="+mn-ea"/>
              </a:rPr>
              <a:t>基金会的开源项目，是一个存储层表格式</a:t>
            </a:r>
            <a:r>
              <a:rPr lang="en-US" altLang="zh-CN" dirty="0">
                <a:solidFill>
                  <a:srgbClr val="333333"/>
                </a:solidFill>
                <a:latin typeface="+mn-ea"/>
              </a:rPr>
              <a:t>(</a:t>
            </a:r>
            <a:r>
              <a:rPr lang="en-US" altLang="zh-CN" b="1" dirty="0">
                <a:solidFill>
                  <a:srgbClr val="333333"/>
                </a:solidFill>
                <a:latin typeface="+mn-ea"/>
              </a:rPr>
              <a:t>Table</a:t>
            </a:r>
            <a:r>
              <a:rPr lang="zh-CN" altLang="en-US" b="1" dirty="0">
                <a:solidFill>
                  <a:srgbClr val="333333"/>
                </a:solidFill>
                <a:latin typeface="+mn-ea"/>
              </a:rPr>
              <a:t> </a:t>
            </a:r>
            <a:r>
              <a:rPr lang="en-US" altLang="zh-CN" b="1" dirty="0">
                <a:solidFill>
                  <a:srgbClr val="333333"/>
                </a:solidFill>
                <a:latin typeface="+mn-ea"/>
              </a:rPr>
              <a:t>Format</a:t>
            </a:r>
            <a:r>
              <a:rPr lang="en-US" altLang="zh-CN" dirty="0">
                <a:solidFill>
                  <a:srgbClr val="333333"/>
                </a:solidFill>
                <a:latin typeface="+mn-ea"/>
              </a:rPr>
              <a:t>)</a:t>
            </a:r>
            <a:r>
              <a:rPr lang="zh-CN" altLang="en-US" dirty="0">
                <a:solidFill>
                  <a:srgbClr val="333333"/>
                </a:solidFill>
                <a:latin typeface="+mn-ea"/>
              </a:rPr>
              <a:t>，为</a:t>
            </a:r>
            <a:r>
              <a:rPr lang="en-US" altLang="zh-CN" dirty="0">
                <a:solidFill>
                  <a:srgbClr val="333333"/>
                </a:solidFill>
                <a:latin typeface="+mn-ea"/>
              </a:rPr>
              <a:t>Spark</a:t>
            </a:r>
            <a:r>
              <a:rPr lang="zh-CN" altLang="en-US" dirty="0">
                <a:solidFill>
                  <a:srgbClr val="333333"/>
                </a:solidFill>
                <a:latin typeface="+mn-ea"/>
              </a:rPr>
              <a:t>带来</a:t>
            </a:r>
            <a:r>
              <a:rPr lang="en-US" altLang="zh-CN" dirty="0">
                <a:solidFill>
                  <a:srgbClr val="333333"/>
                </a:solidFill>
                <a:latin typeface="+mn-ea"/>
              </a:rPr>
              <a:t>ACID</a:t>
            </a:r>
            <a:r>
              <a:rPr lang="zh-CN" altLang="en-US" dirty="0">
                <a:solidFill>
                  <a:srgbClr val="333333"/>
                </a:solidFill>
                <a:latin typeface="+mn-ea"/>
              </a:rPr>
              <a:t>事务能力，为数据湖带来可靠性</a:t>
            </a:r>
            <a:endParaRPr lang="en-US" altLang="zh-CN" dirty="0">
              <a:solidFill>
                <a:srgbClr val="333333"/>
              </a:solidFill>
              <a:latin typeface="+mn-ea"/>
            </a:endParaRPr>
          </a:p>
        </p:txBody>
      </p:sp>
      <p:grpSp>
        <p:nvGrpSpPr>
          <p:cNvPr id="12" name="组合 11">
            <a:extLst>
              <a:ext uri="{FF2B5EF4-FFF2-40B4-BE49-F238E27FC236}">
                <a16:creationId xmlns:a16="http://schemas.microsoft.com/office/drawing/2014/main" id="{E91643ED-EC29-D146-B521-C92109D95BA4}"/>
              </a:ext>
            </a:extLst>
          </p:cNvPr>
          <p:cNvGrpSpPr/>
          <p:nvPr/>
        </p:nvGrpSpPr>
        <p:grpSpPr>
          <a:xfrm>
            <a:off x="2970773" y="3203094"/>
            <a:ext cx="898955" cy="1923833"/>
            <a:chOff x="5323894" y="1958256"/>
            <a:chExt cx="1418132" cy="3034911"/>
          </a:xfrm>
        </p:grpSpPr>
        <p:pic>
          <p:nvPicPr>
            <p:cNvPr id="13" name="图形 12">
              <a:extLst>
                <a:ext uri="{FF2B5EF4-FFF2-40B4-BE49-F238E27FC236}">
                  <a16:creationId xmlns:a16="http://schemas.microsoft.com/office/drawing/2014/main" id="{52EDBB95-0E5D-634D-87E7-4FA4FCFBCD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0638" y="1958256"/>
              <a:ext cx="1310631" cy="1310631"/>
            </a:xfrm>
            <a:prstGeom prst="rect">
              <a:avLst/>
            </a:prstGeom>
          </p:spPr>
        </p:pic>
        <p:pic>
          <p:nvPicPr>
            <p:cNvPr id="14" name="图形 13">
              <a:extLst>
                <a:ext uri="{FF2B5EF4-FFF2-40B4-BE49-F238E27FC236}">
                  <a16:creationId xmlns:a16="http://schemas.microsoft.com/office/drawing/2014/main" id="{4B10D41E-D99D-5C42-A9E9-7F998EF9C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3894" y="3575035"/>
              <a:ext cx="1418132" cy="1418132"/>
            </a:xfrm>
            <a:prstGeom prst="rect">
              <a:avLst/>
            </a:prstGeom>
          </p:spPr>
        </p:pic>
      </p:grpSp>
      <p:pic>
        <p:nvPicPr>
          <p:cNvPr id="3" name="图片 2">
            <a:extLst>
              <a:ext uri="{FF2B5EF4-FFF2-40B4-BE49-F238E27FC236}">
                <a16:creationId xmlns:a16="http://schemas.microsoft.com/office/drawing/2014/main" id="{FA56E2D8-4B42-0B47-B8DE-2ED09CE483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0195" y="2094319"/>
            <a:ext cx="856821" cy="856821"/>
          </a:xfrm>
          <a:prstGeom prst="rect">
            <a:avLst/>
          </a:prstGeom>
        </p:spPr>
      </p:pic>
      <p:sp>
        <p:nvSpPr>
          <p:cNvPr id="4" name="矩形 3">
            <a:extLst>
              <a:ext uri="{FF2B5EF4-FFF2-40B4-BE49-F238E27FC236}">
                <a16:creationId xmlns:a16="http://schemas.microsoft.com/office/drawing/2014/main" id="{5F69BD65-40B4-D846-A0BC-CFBEB26F17C6}"/>
              </a:ext>
            </a:extLst>
          </p:cNvPr>
          <p:cNvSpPr/>
          <p:nvPr/>
        </p:nvSpPr>
        <p:spPr>
          <a:xfrm>
            <a:off x="2872715" y="5574205"/>
            <a:ext cx="1035476" cy="461665"/>
          </a:xfrm>
          <a:prstGeom prst="rect">
            <a:avLst/>
          </a:prstGeom>
        </p:spPr>
        <p:txBody>
          <a:bodyPr wrap="none">
            <a:spAutoFit/>
          </a:bodyPr>
          <a:lstStyle/>
          <a:p>
            <a:r>
              <a:rPr lang="en-US" altLang="zh-CN" sz="2400" b="1" dirty="0">
                <a:solidFill>
                  <a:schemeClr val="accent1"/>
                </a:solidFill>
                <a:latin typeface="+mj-ea"/>
                <a:cs typeface="+mn-ea"/>
              </a:rPr>
              <a:t>HDFS</a:t>
            </a:r>
            <a:endParaRPr lang="zh-CN" altLang="en-US" sz="2400" dirty="0"/>
          </a:p>
        </p:txBody>
      </p:sp>
      <p:sp>
        <p:nvSpPr>
          <p:cNvPr id="17" name="右箭头 16">
            <a:extLst>
              <a:ext uri="{FF2B5EF4-FFF2-40B4-BE49-F238E27FC236}">
                <a16:creationId xmlns:a16="http://schemas.microsoft.com/office/drawing/2014/main" id="{D9BDB495-C1A6-FD49-82D5-43AD04FFBB84}"/>
              </a:ext>
            </a:extLst>
          </p:cNvPr>
          <p:cNvSpPr/>
          <p:nvPr/>
        </p:nvSpPr>
        <p:spPr>
          <a:xfrm>
            <a:off x="4446121" y="3429000"/>
            <a:ext cx="1582057" cy="36512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8" name="图片 17">
            <a:extLst>
              <a:ext uri="{FF2B5EF4-FFF2-40B4-BE49-F238E27FC236}">
                <a16:creationId xmlns:a16="http://schemas.microsoft.com/office/drawing/2014/main" id="{AC1F3E91-E3B1-944C-9943-0ABA06907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523" y="2420781"/>
            <a:ext cx="927100" cy="889000"/>
          </a:xfrm>
          <a:prstGeom prst="rect">
            <a:avLst/>
          </a:prstGeom>
        </p:spPr>
      </p:pic>
      <p:sp>
        <p:nvSpPr>
          <p:cNvPr id="19" name="矩形 18">
            <a:extLst>
              <a:ext uri="{FF2B5EF4-FFF2-40B4-BE49-F238E27FC236}">
                <a16:creationId xmlns:a16="http://schemas.microsoft.com/office/drawing/2014/main" id="{762ABB8C-29A1-874E-AFDE-0FD830659D24}"/>
              </a:ext>
            </a:extLst>
          </p:cNvPr>
          <p:cNvSpPr/>
          <p:nvPr/>
        </p:nvSpPr>
        <p:spPr>
          <a:xfrm>
            <a:off x="6677185" y="5574205"/>
            <a:ext cx="3068084" cy="461665"/>
          </a:xfrm>
          <a:prstGeom prst="rect">
            <a:avLst/>
          </a:prstGeom>
        </p:spPr>
        <p:txBody>
          <a:bodyPr wrap="none">
            <a:spAutoFit/>
          </a:bodyPr>
          <a:lstStyle/>
          <a:p>
            <a:r>
              <a:rPr lang="en-US" altLang="zh-CN" sz="2400" b="1" dirty="0">
                <a:solidFill>
                  <a:schemeClr val="accent1"/>
                </a:solidFill>
                <a:latin typeface="+mj-ea"/>
                <a:cs typeface="+mn-ea"/>
              </a:rPr>
              <a:t>HDFS + Delta Lake</a:t>
            </a:r>
            <a:endParaRPr lang="zh-CN" altLang="en-US" sz="2400" dirty="0"/>
          </a:p>
        </p:txBody>
      </p:sp>
      <p:pic>
        <p:nvPicPr>
          <p:cNvPr id="1026" name="Picture 2" descr="Apache Parquet logo">
            <a:extLst>
              <a:ext uri="{FF2B5EF4-FFF2-40B4-BE49-F238E27FC236}">
                <a16:creationId xmlns:a16="http://schemas.microsoft.com/office/drawing/2014/main" id="{44293AB7-B78C-934C-B7C1-4619BB44D8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2151" y="4000724"/>
            <a:ext cx="1796740" cy="47785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B0008ACD-61BE-6C49-B9CC-AB780C422D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7185" y="2740504"/>
            <a:ext cx="1078140" cy="1078140"/>
          </a:xfrm>
          <a:prstGeom prst="rect">
            <a:avLst/>
          </a:prstGeom>
        </p:spPr>
      </p:pic>
      <p:pic>
        <p:nvPicPr>
          <p:cNvPr id="8" name="图片 7">
            <a:extLst>
              <a:ext uri="{FF2B5EF4-FFF2-40B4-BE49-F238E27FC236}">
                <a16:creationId xmlns:a16="http://schemas.microsoft.com/office/drawing/2014/main" id="{4C1E5706-4814-6346-8A10-765CEA0932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1437" y="2796600"/>
            <a:ext cx="965947" cy="965947"/>
          </a:xfrm>
          <a:prstGeom prst="rect">
            <a:avLst/>
          </a:prstGeom>
        </p:spPr>
      </p:pic>
      <p:sp>
        <p:nvSpPr>
          <p:cNvPr id="15" name="十字形 14">
            <a:extLst>
              <a:ext uri="{FF2B5EF4-FFF2-40B4-BE49-F238E27FC236}">
                <a16:creationId xmlns:a16="http://schemas.microsoft.com/office/drawing/2014/main" id="{260E372C-65E1-3A4E-8604-2B471E044122}"/>
              </a:ext>
            </a:extLst>
          </p:cNvPr>
          <p:cNvSpPr/>
          <p:nvPr/>
        </p:nvSpPr>
        <p:spPr>
          <a:xfrm>
            <a:off x="8018550" y="3176094"/>
            <a:ext cx="389662" cy="389662"/>
          </a:xfrm>
          <a:prstGeom prst="plus">
            <a:avLst>
              <a:gd name="adj" fmla="val 38517"/>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9B1CBD2A-3521-5D43-9B72-916320CC09A0}"/>
              </a:ext>
            </a:extLst>
          </p:cNvPr>
          <p:cNvSpPr txBox="1"/>
          <p:nvPr/>
        </p:nvSpPr>
        <p:spPr>
          <a:xfrm>
            <a:off x="8527192" y="4070708"/>
            <a:ext cx="1308796" cy="400110"/>
          </a:xfrm>
          <a:prstGeom prst="rect">
            <a:avLst/>
          </a:prstGeom>
          <a:noFill/>
        </p:spPr>
        <p:txBody>
          <a:bodyPr wrap="square" rtlCol="0">
            <a:spAutoFit/>
          </a:bodyPr>
          <a:lstStyle/>
          <a:p>
            <a:r>
              <a:rPr kumimoji="1" lang="en-US" altLang="zh-CN" sz="2000" b="1" dirty="0" err="1"/>
              <a:t>delta_log</a:t>
            </a:r>
            <a:endParaRPr kumimoji="1" lang="zh-CN" altLang="en-US" sz="2000" b="1" dirty="0"/>
          </a:p>
        </p:txBody>
      </p:sp>
      <p:sp>
        <p:nvSpPr>
          <p:cNvPr id="26" name="右大括号 25">
            <a:extLst>
              <a:ext uri="{FF2B5EF4-FFF2-40B4-BE49-F238E27FC236}">
                <a16:creationId xmlns:a16="http://schemas.microsoft.com/office/drawing/2014/main" id="{130597E3-E61A-D844-A082-224955268B85}"/>
              </a:ext>
            </a:extLst>
          </p:cNvPr>
          <p:cNvSpPr/>
          <p:nvPr/>
        </p:nvSpPr>
        <p:spPr>
          <a:xfrm rot="10800000">
            <a:off x="9916670" y="2564262"/>
            <a:ext cx="371288" cy="1492623"/>
          </a:xfrm>
          <a:prstGeom prst="rightBrace">
            <a:avLst>
              <a:gd name="adj1" fmla="val 8333"/>
              <a:gd name="adj2" fmla="val 4639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FDBC288-4E58-7248-B867-2B7453C92891}"/>
              </a:ext>
            </a:extLst>
          </p:cNvPr>
          <p:cNvSpPr txBox="1"/>
          <p:nvPr/>
        </p:nvSpPr>
        <p:spPr>
          <a:xfrm>
            <a:off x="10415354" y="2441234"/>
            <a:ext cx="1452283" cy="1754326"/>
          </a:xfrm>
          <a:prstGeom prst="rect">
            <a:avLst/>
          </a:prstGeom>
          <a:noFill/>
        </p:spPr>
        <p:txBody>
          <a:bodyPr wrap="square" rtlCol="0">
            <a:spAutoFit/>
          </a:bodyPr>
          <a:lstStyle/>
          <a:p>
            <a:pPr marL="285750" indent="-285750">
              <a:buFont typeface="Wingdings" pitchFamily="2" charset="2"/>
              <a:buChar char="Ø"/>
            </a:pPr>
            <a:r>
              <a:rPr kumimoji="1" lang="en-US" altLang="zh-CN" dirty="0"/>
              <a:t>Schema</a:t>
            </a:r>
          </a:p>
          <a:p>
            <a:pPr marL="285750" indent="-285750">
              <a:buFont typeface="Wingdings" pitchFamily="2" charset="2"/>
              <a:buChar char="Ø"/>
            </a:pPr>
            <a:r>
              <a:rPr kumimoji="1" lang="zh-CN" altLang="en-US" dirty="0"/>
              <a:t>时间</a:t>
            </a:r>
            <a:endParaRPr kumimoji="1" lang="en-US" altLang="zh-CN" dirty="0"/>
          </a:p>
          <a:p>
            <a:pPr marL="285750" indent="-285750">
              <a:buFont typeface="Wingdings" pitchFamily="2" charset="2"/>
              <a:buChar char="Ø"/>
            </a:pPr>
            <a:r>
              <a:rPr kumimoji="1" lang="zh-CN" altLang="en-US" dirty="0"/>
              <a:t>版本号</a:t>
            </a:r>
            <a:endParaRPr kumimoji="1" lang="en-US" altLang="zh-CN" dirty="0"/>
          </a:p>
          <a:p>
            <a:pPr marL="285750" indent="-285750">
              <a:buFont typeface="Wingdings" pitchFamily="2" charset="2"/>
              <a:buChar char="Ø"/>
            </a:pPr>
            <a:r>
              <a:rPr kumimoji="1" lang="zh-CN" altLang="en-US" dirty="0"/>
              <a:t>文件大小</a:t>
            </a:r>
            <a:endParaRPr kumimoji="1" lang="en-US" altLang="zh-CN" dirty="0"/>
          </a:p>
          <a:p>
            <a:pPr marL="285750" indent="-285750">
              <a:buFont typeface="Wingdings" pitchFamily="2" charset="2"/>
              <a:buChar char="Ø"/>
            </a:pPr>
            <a:r>
              <a:rPr kumimoji="1" lang="zh-CN" altLang="en-US" dirty="0"/>
              <a:t>分区信息</a:t>
            </a:r>
            <a:endParaRPr kumimoji="1" lang="en-US" altLang="zh-CN" dirty="0"/>
          </a:p>
          <a:p>
            <a:pPr marL="285750" indent="-285750">
              <a:buFont typeface="Wingdings" pitchFamily="2" charset="2"/>
              <a:buChar char="Ø"/>
            </a:pPr>
            <a:r>
              <a:rPr kumimoji="1" lang="zh-CN" altLang="en-US" dirty="0"/>
              <a:t>操作</a:t>
            </a:r>
          </a:p>
        </p:txBody>
      </p:sp>
      <p:sp>
        <p:nvSpPr>
          <p:cNvPr id="28" name="矩形 27">
            <a:extLst>
              <a:ext uri="{FF2B5EF4-FFF2-40B4-BE49-F238E27FC236}">
                <a16:creationId xmlns:a16="http://schemas.microsoft.com/office/drawing/2014/main" id="{7C30D3A6-EA60-764A-9DA8-4DA1B8936AC5}"/>
              </a:ext>
            </a:extLst>
          </p:cNvPr>
          <p:cNvSpPr/>
          <p:nvPr/>
        </p:nvSpPr>
        <p:spPr>
          <a:xfrm>
            <a:off x="6599150" y="4660660"/>
            <a:ext cx="1415772" cy="338554"/>
          </a:xfrm>
          <a:prstGeom prst="rect">
            <a:avLst/>
          </a:prstGeom>
        </p:spPr>
        <p:txBody>
          <a:bodyPr wrap="none">
            <a:spAutoFit/>
          </a:bodyPr>
          <a:lstStyle/>
          <a:p>
            <a:r>
              <a:rPr lang="zh-CN" altLang="en-US" sz="1600" dirty="0">
                <a:solidFill>
                  <a:schemeClr val="accent1"/>
                </a:solidFill>
                <a:latin typeface="+mj-ea"/>
                <a:cs typeface="+mn-ea"/>
              </a:rPr>
              <a:t>统一存储格式</a:t>
            </a:r>
            <a:endParaRPr lang="zh-CN" altLang="en-US" sz="1600" dirty="0"/>
          </a:p>
        </p:txBody>
      </p:sp>
      <p:sp>
        <p:nvSpPr>
          <p:cNvPr id="29" name="矩形 28">
            <a:extLst>
              <a:ext uri="{FF2B5EF4-FFF2-40B4-BE49-F238E27FC236}">
                <a16:creationId xmlns:a16="http://schemas.microsoft.com/office/drawing/2014/main" id="{A1521257-6869-7A4B-BC86-18022B9DC0CE}"/>
              </a:ext>
            </a:extLst>
          </p:cNvPr>
          <p:cNvSpPr/>
          <p:nvPr/>
        </p:nvSpPr>
        <p:spPr>
          <a:xfrm>
            <a:off x="8576296" y="4658796"/>
            <a:ext cx="1210588" cy="338554"/>
          </a:xfrm>
          <a:prstGeom prst="rect">
            <a:avLst/>
          </a:prstGeom>
        </p:spPr>
        <p:txBody>
          <a:bodyPr wrap="none">
            <a:spAutoFit/>
          </a:bodyPr>
          <a:lstStyle/>
          <a:p>
            <a:r>
              <a:rPr lang="zh-CN" altLang="en-US" sz="1600" dirty="0">
                <a:solidFill>
                  <a:schemeClr val="accent1"/>
                </a:solidFill>
                <a:latin typeface="+mj-ea"/>
                <a:cs typeface="+mn-ea"/>
              </a:rPr>
              <a:t>元数据信息</a:t>
            </a:r>
            <a:endParaRPr lang="zh-CN" altLang="en-US" sz="1600" dirty="0"/>
          </a:p>
        </p:txBody>
      </p:sp>
      <p:sp>
        <p:nvSpPr>
          <p:cNvPr id="30" name="圆角矩形 29">
            <a:extLst>
              <a:ext uri="{FF2B5EF4-FFF2-40B4-BE49-F238E27FC236}">
                <a16:creationId xmlns:a16="http://schemas.microsoft.com/office/drawing/2014/main" id="{9C29A47C-41E5-F747-8560-933AE9A09114}"/>
              </a:ext>
            </a:extLst>
          </p:cNvPr>
          <p:cNvSpPr/>
          <p:nvPr/>
        </p:nvSpPr>
        <p:spPr>
          <a:xfrm>
            <a:off x="2660651" y="1906297"/>
            <a:ext cx="1415772" cy="3481038"/>
          </a:xfrm>
          <a:prstGeom prst="roundRect">
            <a:avLst>
              <a:gd name="adj" fmla="val 13455"/>
            </a:avLst>
          </a:prstGeom>
          <a:noFill/>
          <a:ln w="635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B1DE4399-52AE-974D-AEAC-522368F9820B}"/>
              </a:ext>
            </a:extLst>
          </p:cNvPr>
          <p:cNvSpPr/>
          <p:nvPr/>
        </p:nvSpPr>
        <p:spPr>
          <a:xfrm>
            <a:off x="1435257" y="4597881"/>
            <a:ext cx="1210588" cy="338554"/>
          </a:xfrm>
          <a:prstGeom prst="rect">
            <a:avLst/>
          </a:prstGeom>
        </p:spPr>
        <p:txBody>
          <a:bodyPr wrap="none">
            <a:spAutoFit/>
          </a:bodyPr>
          <a:lstStyle/>
          <a:p>
            <a:r>
              <a:rPr lang="zh-CN" altLang="en-US" sz="1600" dirty="0">
                <a:solidFill>
                  <a:schemeClr val="accent1"/>
                </a:solidFill>
                <a:latin typeface="+mj-ea"/>
                <a:cs typeface="+mn-ea"/>
              </a:rPr>
              <a:t>异构数据源</a:t>
            </a:r>
            <a:endParaRPr lang="zh-CN" altLang="en-US" sz="1600" dirty="0"/>
          </a:p>
        </p:txBody>
      </p:sp>
    </p:spTree>
    <p:extLst>
      <p:ext uri="{BB962C8B-B14F-4D97-AF65-F5344CB8AC3E}">
        <p14:creationId xmlns:p14="http://schemas.microsoft.com/office/powerpoint/2010/main" val="20928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14</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1"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a:solidFill>
                  <a:schemeClr val="accent1"/>
                </a:solidFill>
                <a:latin typeface="+mj-ea"/>
                <a:cs typeface="+mn-ea"/>
              </a:rPr>
              <a:t>Ranger</a:t>
            </a:r>
            <a:endParaRPr lang="zh-CN" altLang="en-US" b="1" dirty="0">
              <a:solidFill>
                <a:schemeClr val="accent1"/>
              </a:solidFill>
              <a:latin typeface="+mj-ea"/>
              <a:cs typeface="+mn-ea"/>
            </a:endParaRP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pic>
        <p:nvPicPr>
          <p:cNvPr id="9" name="Picture 8" descr="Apache Ranger">
            <a:extLst>
              <a:ext uri="{FF2B5EF4-FFF2-40B4-BE49-F238E27FC236}">
                <a16:creationId xmlns:a16="http://schemas.microsoft.com/office/drawing/2014/main" id="{AB64A06F-52CC-8D4E-BE09-2E4CB72AC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155"/>
          <a:stretch/>
        </p:blipFill>
        <p:spPr bwMode="auto">
          <a:xfrm>
            <a:off x="706871" y="1819639"/>
            <a:ext cx="1089974" cy="110940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FD3B3F8-9BBF-FF43-8587-1209A1126942}"/>
              </a:ext>
            </a:extLst>
          </p:cNvPr>
          <p:cNvSpPr txBox="1"/>
          <p:nvPr/>
        </p:nvSpPr>
        <p:spPr>
          <a:xfrm>
            <a:off x="614544" y="3002133"/>
            <a:ext cx="1274628" cy="461665"/>
          </a:xfrm>
          <a:prstGeom prst="rect">
            <a:avLst/>
          </a:prstGeom>
          <a:noFill/>
        </p:spPr>
        <p:txBody>
          <a:bodyPr wrap="square" rtlCol="0">
            <a:spAutoFit/>
          </a:bodyPr>
          <a:lstStyle/>
          <a:p>
            <a:r>
              <a:rPr kumimoji="1" lang="en-US" altLang="zh-CN" sz="2400" dirty="0"/>
              <a:t>Ranger</a:t>
            </a:r>
            <a:endParaRPr kumimoji="1" lang="zh-CN" altLang="en-US" sz="2400" dirty="0"/>
          </a:p>
        </p:txBody>
      </p:sp>
      <p:pic>
        <p:nvPicPr>
          <p:cNvPr id="4" name="图片 3">
            <a:extLst>
              <a:ext uri="{FF2B5EF4-FFF2-40B4-BE49-F238E27FC236}">
                <a16:creationId xmlns:a16="http://schemas.microsoft.com/office/drawing/2014/main" id="{DD13426B-7FDA-7D4C-ABE5-24727079C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38" y="1985550"/>
            <a:ext cx="6781501" cy="3861001"/>
          </a:xfrm>
          <a:prstGeom prst="rect">
            <a:avLst/>
          </a:prstGeom>
        </p:spPr>
      </p:pic>
      <p:sp>
        <p:nvSpPr>
          <p:cNvPr id="5" name="矩形 4">
            <a:extLst>
              <a:ext uri="{FF2B5EF4-FFF2-40B4-BE49-F238E27FC236}">
                <a16:creationId xmlns:a16="http://schemas.microsoft.com/office/drawing/2014/main" id="{CD6C0993-5800-4948-957D-4A8A3FAD6D75}"/>
              </a:ext>
            </a:extLst>
          </p:cNvPr>
          <p:cNvSpPr/>
          <p:nvPr/>
        </p:nvSpPr>
        <p:spPr>
          <a:xfrm>
            <a:off x="2371764" y="1093473"/>
            <a:ext cx="8426226" cy="646331"/>
          </a:xfrm>
          <a:prstGeom prst="rect">
            <a:avLst/>
          </a:prstGeom>
        </p:spPr>
        <p:txBody>
          <a:bodyPr wrap="square">
            <a:spAutoFit/>
          </a:bodyPr>
          <a:lstStyle/>
          <a:p>
            <a:r>
              <a:rPr lang="en-US" altLang="zh-CN" dirty="0">
                <a:solidFill>
                  <a:srgbClr val="333333"/>
                </a:solidFill>
                <a:latin typeface="+mn-ea"/>
              </a:rPr>
              <a:t>Apache Ranger</a:t>
            </a:r>
            <a:r>
              <a:rPr lang="zh-CN" altLang="en-US" dirty="0">
                <a:solidFill>
                  <a:srgbClr val="333333"/>
                </a:solidFill>
                <a:latin typeface="+mn-ea"/>
              </a:rPr>
              <a:t>是一个</a:t>
            </a:r>
            <a:r>
              <a:rPr lang="en-US" altLang="zh-CN" dirty="0">
                <a:solidFill>
                  <a:srgbClr val="333333"/>
                </a:solidFill>
                <a:latin typeface="+mn-ea"/>
              </a:rPr>
              <a:t>Hadoop</a:t>
            </a:r>
            <a:r>
              <a:rPr lang="zh-CN" altLang="en-US" dirty="0">
                <a:solidFill>
                  <a:srgbClr val="333333"/>
                </a:solidFill>
                <a:latin typeface="+mn-ea"/>
              </a:rPr>
              <a:t>集群权限框架，提供操作、监控、管理复杂的数据权限，它提供一个集中的管理机制，管理的</a:t>
            </a:r>
            <a:r>
              <a:rPr lang="en-US" altLang="zh-CN" dirty="0">
                <a:solidFill>
                  <a:srgbClr val="333333"/>
                </a:solidFill>
                <a:latin typeface="+mn-ea"/>
              </a:rPr>
              <a:t>Hadoop</a:t>
            </a:r>
            <a:r>
              <a:rPr lang="zh-CN" altLang="en-US" dirty="0">
                <a:solidFill>
                  <a:srgbClr val="333333"/>
                </a:solidFill>
                <a:latin typeface="+mn-ea"/>
              </a:rPr>
              <a:t>生态圈的所有数据权限</a:t>
            </a:r>
            <a:endParaRPr lang="zh-CN" altLang="en-US" dirty="0">
              <a:latin typeface="+mn-ea"/>
            </a:endParaRPr>
          </a:p>
        </p:txBody>
      </p:sp>
      <p:grpSp>
        <p:nvGrpSpPr>
          <p:cNvPr id="2" name="组合 1">
            <a:extLst>
              <a:ext uri="{FF2B5EF4-FFF2-40B4-BE49-F238E27FC236}">
                <a16:creationId xmlns:a16="http://schemas.microsoft.com/office/drawing/2014/main" id="{77497332-8C98-954F-962F-D0F0657C6410}"/>
              </a:ext>
            </a:extLst>
          </p:cNvPr>
          <p:cNvGrpSpPr/>
          <p:nvPr/>
        </p:nvGrpSpPr>
        <p:grpSpPr>
          <a:xfrm>
            <a:off x="9270637" y="2807914"/>
            <a:ext cx="2885503" cy="2235600"/>
            <a:chOff x="9270637" y="2807914"/>
            <a:chExt cx="2885503" cy="2235600"/>
          </a:xfrm>
        </p:grpSpPr>
        <p:sp>
          <p:nvSpPr>
            <p:cNvPr id="7" name="圆角矩形 6">
              <a:extLst>
                <a:ext uri="{FF2B5EF4-FFF2-40B4-BE49-F238E27FC236}">
                  <a16:creationId xmlns:a16="http://schemas.microsoft.com/office/drawing/2014/main" id="{7552801D-CC7A-6F48-9628-47D9448448F6}"/>
                </a:ext>
              </a:extLst>
            </p:cNvPr>
            <p:cNvSpPr/>
            <p:nvPr/>
          </p:nvSpPr>
          <p:spPr>
            <a:xfrm>
              <a:off x="9270637" y="2807914"/>
              <a:ext cx="2847969" cy="2235600"/>
            </a:xfrm>
            <a:prstGeom prst="roundRect">
              <a:avLst>
                <a:gd name="adj" fmla="val 13660"/>
              </a:avLst>
            </a:prstGeom>
            <a:solidFill>
              <a:schemeClr val="accent2"/>
            </a:solidFill>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n w="38100">
                  <a:solidFill>
                    <a:schemeClr val="accent2"/>
                  </a:solidFill>
                </a:ln>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14B6E8FA-972E-5946-BE2D-05F5E460BD48}"/>
                    </a:ext>
                  </a:extLst>
                </p:cNvPr>
                <p:cNvSpPr txBox="1"/>
                <p:nvPr/>
              </p:nvSpPr>
              <p:spPr>
                <a:xfrm>
                  <a:off x="9308171" y="2852041"/>
                  <a:ext cx="2847969" cy="2120452"/>
                </a:xfrm>
                <a:prstGeom prst="rect">
                  <a:avLst/>
                </a:prstGeom>
                <a:noFill/>
              </p:spPr>
              <p:txBody>
                <a:bodyPr wrap="square" rtlCol="0">
                  <a:spAutoFit/>
                </a:bodyPr>
                <a:lstStyle/>
                <a:p>
                  <a:pPr>
                    <a:lnSpc>
                      <a:spcPct val="150000"/>
                    </a:lnSpc>
                  </a:pPr>
                  <a:r>
                    <a:rPr kumimoji="1" lang="zh-CN" altLang="en-US" dirty="0"/>
                    <a:t>通过用户</a:t>
                  </a:r>
                  <a:r>
                    <a:rPr kumimoji="1" lang="en-US" altLang="zh-CN" dirty="0"/>
                    <a:t>(u)</a:t>
                  </a:r>
                  <a:r>
                    <a:rPr kumimoji="1" lang="zh-CN" altLang="en-US" dirty="0"/>
                    <a:t>对资源</a:t>
                  </a:r>
                  <a:r>
                    <a:rPr kumimoji="1" lang="en-US" altLang="zh-CN" dirty="0"/>
                    <a:t>(r)</a:t>
                  </a:r>
                  <a:r>
                    <a:rPr kumimoji="1" lang="zh-CN" altLang="en-US" dirty="0"/>
                    <a:t>的访问操作请求</a:t>
                  </a:r>
                  <a:r>
                    <a:rPr kumimoji="1" lang="en-US" altLang="zh-CN" dirty="0"/>
                    <a:t>(o)</a:t>
                  </a:r>
                  <a:r>
                    <a:rPr kumimoji="1" lang="zh-CN" altLang="en-US" dirty="0"/>
                    <a:t>和系统中已有的策略模型</a:t>
                  </a:r>
                  <a:r>
                    <a:rPr kumimoji="1" lang="en-US" altLang="zh-CN" dirty="0"/>
                    <a:t> </a:t>
                  </a:r>
                  <a14:m>
                    <m:oMath xmlns:m="http://schemas.openxmlformats.org/officeDocument/2006/math">
                      <m:r>
                        <a:rPr kumimoji="1" lang="en-US" altLang="zh-CN" i="1" dirty="0" smtClean="0">
                          <a:latin typeface="Cambria Math" panose="02040503050406030204" pitchFamily="18" charset="0"/>
                        </a:rPr>
                        <m:t>𝑝</m:t>
                      </m:r>
                      <m:r>
                        <a:rPr kumimoji="1" lang="en-US" altLang="zh-CN" i="1" dirty="0" smtClean="0">
                          <a:latin typeface="Cambria Math" panose="02040503050406030204" pitchFamily="18" charset="0"/>
                        </a:rPr>
                        <m:t>(</m:t>
                      </m:r>
                      <m:r>
                        <a:rPr kumimoji="1" lang="en-US" altLang="zh-CN" i="1" dirty="0" smtClean="0">
                          <a:latin typeface="Cambria Math" panose="02040503050406030204" pitchFamily="18" charset="0"/>
                        </a:rPr>
                        <m:t>𝑢</m:t>
                      </m:r>
                      <m:r>
                        <a:rPr kumimoji="1" lang="en-US" altLang="zh-CN" i="1" dirty="0" smtClean="0">
                          <a:latin typeface="Cambria Math" panose="02040503050406030204" pitchFamily="18" charset="0"/>
                        </a:rPr>
                        <m:t>, </m:t>
                      </m:r>
                      <m:r>
                        <a:rPr kumimoji="1" lang="en-US" altLang="zh-CN" i="1" dirty="0" smtClean="0">
                          <a:latin typeface="Cambria Math" panose="02040503050406030204" pitchFamily="18" charset="0"/>
                        </a:rPr>
                        <m:t>𝑟</m:t>
                      </m:r>
                      <m:r>
                        <a:rPr kumimoji="1" lang="en-US" altLang="zh-CN" i="1" dirty="0" smtClean="0">
                          <a:latin typeface="Cambria Math" panose="02040503050406030204" pitchFamily="18" charset="0"/>
                        </a:rPr>
                        <m:t>, </m:t>
                      </m:r>
                      <m:r>
                        <a:rPr kumimoji="1" lang="en-US" altLang="zh-CN" i="1" dirty="0" smtClean="0">
                          <a:latin typeface="Cambria Math" panose="02040503050406030204" pitchFamily="18" charset="0"/>
                        </a:rPr>
                        <m:t>𝑜</m:t>
                      </m:r>
                      <m:r>
                        <a:rPr kumimoji="1" lang="en-US" altLang="zh-CN" i="1" dirty="0" smtClean="0">
                          <a:latin typeface="Cambria Math" panose="02040503050406030204" pitchFamily="18" charset="0"/>
                        </a:rPr>
                        <m:t>) </m:t>
                      </m:r>
                    </m:oMath>
                  </a14:m>
                  <a:r>
                    <a:rPr kumimoji="1" lang="zh-CN" altLang="en-US" dirty="0"/>
                    <a:t>进行对比，判断请求是否合法</a:t>
                  </a:r>
                </a:p>
              </p:txBody>
            </p:sp>
          </mc:Choice>
          <mc:Fallback>
            <p:sp>
              <p:nvSpPr>
                <p:cNvPr id="6" name="文本框 5">
                  <a:extLst>
                    <a:ext uri="{FF2B5EF4-FFF2-40B4-BE49-F238E27FC236}">
                      <a16:creationId xmlns:a16="http://schemas.microsoft.com/office/drawing/2014/main" id="{14B6E8FA-972E-5946-BE2D-05F5E460BD48}"/>
                    </a:ext>
                  </a:extLst>
                </p:cNvPr>
                <p:cNvSpPr txBox="1">
                  <a:spLocks noRot="1" noChangeAspect="1" noMove="1" noResize="1" noEditPoints="1" noAdjustHandles="1" noChangeArrowheads="1" noChangeShapeType="1" noTextEdit="1"/>
                </p:cNvSpPr>
                <p:nvPr/>
              </p:nvSpPr>
              <p:spPr>
                <a:xfrm>
                  <a:off x="9308171" y="2852041"/>
                  <a:ext cx="2847969" cy="2120452"/>
                </a:xfrm>
                <a:prstGeom prst="rect">
                  <a:avLst/>
                </a:prstGeom>
                <a:blipFill>
                  <a:blip r:embed="rId4"/>
                  <a:stretch>
                    <a:fillRect l="-1327" b="-3571"/>
                  </a:stretch>
                </a:blipFill>
              </p:spPr>
              <p:txBody>
                <a:bodyPr/>
                <a:lstStyle/>
                <a:p>
                  <a:r>
                    <a:rPr lang="zh-CN" altLang="en-US">
                      <a:noFill/>
                    </a:rPr>
                    <a:t> </a:t>
                  </a:r>
                </a:p>
              </p:txBody>
            </p:sp>
          </mc:Fallback>
        </mc:AlternateContent>
      </p:grpSp>
      <p:sp>
        <p:nvSpPr>
          <p:cNvPr id="15" name="矩形 14">
            <a:extLst>
              <a:ext uri="{FF2B5EF4-FFF2-40B4-BE49-F238E27FC236}">
                <a16:creationId xmlns:a16="http://schemas.microsoft.com/office/drawing/2014/main" id="{C8648A52-FF4A-CE41-A854-2FE70840CFE2}"/>
              </a:ext>
            </a:extLst>
          </p:cNvPr>
          <p:cNvSpPr/>
          <p:nvPr/>
        </p:nvSpPr>
        <p:spPr>
          <a:xfrm>
            <a:off x="115949" y="3606545"/>
            <a:ext cx="2255815" cy="2210096"/>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zh-CN" altLang="en-US" dirty="0">
                <a:solidFill>
                  <a:schemeClr val="tx1"/>
                </a:solidFill>
              </a:rPr>
              <a:t>基于策略的访问模型</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支持审计日志</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丰富的组件支持</a:t>
            </a:r>
            <a:endParaRPr lang="en-US" altLang="zh-CN" dirty="0">
              <a:solidFill>
                <a:schemeClr val="tx1"/>
              </a:solidFill>
              <a:latin typeface="Century Gothic" panose="020B0502020202020204" pitchFamily="34" charset="0"/>
              <a:ea typeface="微软雅黑" panose="020B0503020204020204" pitchFamily="34" charset="-122"/>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可视化操作</a:t>
            </a:r>
            <a:endParaRPr lang="en-US" altLang="zh-CN" dirty="0">
              <a:solidFill>
                <a:schemeClr val="tx1"/>
              </a:solidFill>
              <a:latin typeface="Century Gothic" panose="020B0502020202020204" pitchFamily="34" charset="0"/>
              <a:ea typeface="微软雅黑" panose="020B0503020204020204" pitchFamily="34" charset="-122"/>
            </a:endParaRPr>
          </a:p>
          <a:p>
            <a:pPr marL="285750" indent="-285750">
              <a:lnSpc>
                <a:spcPct val="125000"/>
              </a:lnSpc>
              <a:buFont typeface="Wingdings" panose="05000000000000000000" pitchFamily="2" charset="2"/>
              <a:buChar char="Ø"/>
            </a:pPr>
            <a:r>
              <a:rPr lang="en-US" altLang="zh-CN" dirty="0">
                <a:solidFill>
                  <a:schemeClr val="tx1"/>
                </a:solidFill>
                <a:latin typeface="Century Gothic" panose="020B0502020202020204" pitchFamily="34" charset="0"/>
                <a:ea typeface="微软雅黑" panose="020B0503020204020204" pitchFamily="34" charset="-122"/>
              </a:rPr>
              <a:t>Rest</a:t>
            </a:r>
            <a:r>
              <a:rPr lang="zh-CN" altLang="en-US" dirty="0">
                <a:solidFill>
                  <a:schemeClr val="tx1"/>
                </a:solidFill>
                <a:latin typeface="Century Gothic" panose="020B0502020202020204" pitchFamily="34" charset="0"/>
                <a:ea typeface="微软雅黑" panose="020B0503020204020204" pitchFamily="34" charset="-122"/>
              </a:rPr>
              <a:t>二次开发</a:t>
            </a:r>
            <a:endParaRPr lang="en-US" altLang="zh-CN" dirty="0">
              <a:solidFill>
                <a:schemeClr val="tx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31981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15</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1"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a:solidFill>
                  <a:schemeClr val="accent1"/>
                </a:solidFill>
                <a:latin typeface="+mj-ea"/>
                <a:cs typeface="+mn-ea"/>
              </a:rPr>
              <a:t>Ranger</a:t>
            </a:r>
            <a:endParaRPr lang="zh-CN" altLang="en-US" b="1" dirty="0">
              <a:solidFill>
                <a:schemeClr val="accent1"/>
              </a:solidFill>
              <a:latin typeface="+mj-ea"/>
              <a:cs typeface="+mn-ea"/>
            </a:endParaRP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pic>
        <p:nvPicPr>
          <p:cNvPr id="6146" name="Picture 2">
            <a:extLst>
              <a:ext uri="{FF2B5EF4-FFF2-40B4-BE49-F238E27FC236}">
                <a16:creationId xmlns:a16="http://schemas.microsoft.com/office/drawing/2014/main" id="{AE787BB2-E706-B54F-8BD8-687EB330E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15717"/>
            <a:ext cx="9144000" cy="4394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2C223F5-22E5-9347-B51A-317012A550EE}"/>
              </a:ext>
            </a:extLst>
          </p:cNvPr>
          <p:cNvSpPr txBox="1"/>
          <p:nvPr/>
        </p:nvSpPr>
        <p:spPr>
          <a:xfrm>
            <a:off x="246210" y="3229378"/>
            <a:ext cx="1182914" cy="646331"/>
          </a:xfrm>
          <a:prstGeom prst="rect">
            <a:avLst/>
          </a:prstGeom>
          <a:noFill/>
        </p:spPr>
        <p:txBody>
          <a:bodyPr wrap="square" rtlCol="0">
            <a:spAutoFit/>
          </a:bodyPr>
          <a:lstStyle/>
          <a:p>
            <a:r>
              <a:rPr kumimoji="1" lang="zh-CN" altLang="en-US" dirty="0"/>
              <a:t>可视化的权限操作</a:t>
            </a:r>
          </a:p>
        </p:txBody>
      </p:sp>
      <p:sp>
        <p:nvSpPr>
          <p:cNvPr id="13" name="文本框 12">
            <a:extLst>
              <a:ext uri="{FF2B5EF4-FFF2-40B4-BE49-F238E27FC236}">
                <a16:creationId xmlns:a16="http://schemas.microsoft.com/office/drawing/2014/main" id="{79A52903-46C1-9C4A-A104-94604EAC61F9}"/>
              </a:ext>
            </a:extLst>
          </p:cNvPr>
          <p:cNvSpPr txBox="1"/>
          <p:nvPr/>
        </p:nvSpPr>
        <p:spPr>
          <a:xfrm>
            <a:off x="5069541" y="6110050"/>
            <a:ext cx="1559859" cy="369332"/>
          </a:xfrm>
          <a:prstGeom prst="rect">
            <a:avLst/>
          </a:prstGeom>
          <a:noFill/>
        </p:spPr>
        <p:txBody>
          <a:bodyPr wrap="square" rtlCol="0">
            <a:spAutoFit/>
          </a:bodyPr>
          <a:lstStyle/>
          <a:p>
            <a:r>
              <a:rPr kumimoji="1" lang="zh-CN" altLang="en-US" dirty="0"/>
              <a:t>策略模型存储</a:t>
            </a:r>
          </a:p>
        </p:txBody>
      </p:sp>
      <p:sp>
        <p:nvSpPr>
          <p:cNvPr id="14" name="文本框 13">
            <a:extLst>
              <a:ext uri="{FF2B5EF4-FFF2-40B4-BE49-F238E27FC236}">
                <a16:creationId xmlns:a16="http://schemas.microsoft.com/office/drawing/2014/main" id="{474C389B-3BA3-3947-8BFF-FE7986BE00D2}"/>
              </a:ext>
            </a:extLst>
          </p:cNvPr>
          <p:cNvSpPr txBox="1"/>
          <p:nvPr/>
        </p:nvSpPr>
        <p:spPr>
          <a:xfrm>
            <a:off x="10857753" y="3190752"/>
            <a:ext cx="1322294" cy="646331"/>
          </a:xfrm>
          <a:prstGeom prst="rect">
            <a:avLst/>
          </a:prstGeom>
          <a:noFill/>
        </p:spPr>
        <p:txBody>
          <a:bodyPr wrap="square" rtlCol="0">
            <a:spAutoFit/>
          </a:bodyPr>
          <a:lstStyle/>
          <a:p>
            <a:r>
              <a:rPr kumimoji="1" lang="zh-CN" altLang="en-US" dirty="0"/>
              <a:t>定期拉取最新策略</a:t>
            </a:r>
          </a:p>
        </p:txBody>
      </p:sp>
      <p:sp>
        <p:nvSpPr>
          <p:cNvPr id="15" name="文本框 14">
            <a:extLst>
              <a:ext uri="{FF2B5EF4-FFF2-40B4-BE49-F238E27FC236}">
                <a16:creationId xmlns:a16="http://schemas.microsoft.com/office/drawing/2014/main" id="{1197F059-05E9-164A-A759-EE3BD202B49B}"/>
              </a:ext>
            </a:extLst>
          </p:cNvPr>
          <p:cNvSpPr txBox="1"/>
          <p:nvPr/>
        </p:nvSpPr>
        <p:spPr>
          <a:xfrm>
            <a:off x="5246700" y="1976643"/>
            <a:ext cx="1205539" cy="646331"/>
          </a:xfrm>
          <a:prstGeom prst="rect">
            <a:avLst/>
          </a:prstGeom>
          <a:noFill/>
        </p:spPr>
        <p:txBody>
          <a:bodyPr wrap="square" rtlCol="0">
            <a:spAutoFit/>
          </a:bodyPr>
          <a:lstStyle/>
          <a:p>
            <a:r>
              <a:rPr kumimoji="1" lang="zh-CN" altLang="en-US" dirty="0"/>
              <a:t>核心模块管理策略</a:t>
            </a:r>
          </a:p>
        </p:txBody>
      </p:sp>
      <p:sp>
        <p:nvSpPr>
          <p:cNvPr id="18" name="右箭头 17">
            <a:extLst>
              <a:ext uri="{FF2B5EF4-FFF2-40B4-BE49-F238E27FC236}">
                <a16:creationId xmlns:a16="http://schemas.microsoft.com/office/drawing/2014/main" id="{267C0620-334F-F64D-9603-D1AEF67D2C52}"/>
              </a:ext>
            </a:extLst>
          </p:cNvPr>
          <p:cNvSpPr/>
          <p:nvPr/>
        </p:nvSpPr>
        <p:spPr>
          <a:xfrm rot="5400000">
            <a:off x="9381494" y="4383319"/>
            <a:ext cx="627950" cy="242328"/>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37426981-A071-1840-A946-56C645A193B4}"/>
              </a:ext>
            </a:extLst>
          </p:cNvPr>
          <p:cNvSpPr/>
          <p:nvPr/>
        </p:nvSpPr>
        <p:spPr>
          <a:xfrm>
            <a:off x="8659906" y="2837329"/>
            <a:ext cx="2008094" cy="1353179"/>
          </a:xfrm>
          <a:prstGeom prst="roundRect">
            <a:avLst/>
          </a:prstGeom>
          <a:noFill/>
          <a:ln w="508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D585DE0-5106-D749-94B7-EF072C2D3078}"/>
              </a:ext>
            </a:extLst>
          </p:cNvPr>
          <p:cNvSpPr txBox="1"/>
          <p:nvPr/>
        </p:nvSpPr>
        <p:spPr>
          <a:xfrm>
            <a:off x="8445032" y="4781881"/>
            <a:ext cx="2743200" cy="1200329"/>
          </a:xfrm>
          <a:prstGeom prst="rect">
            <a:avLst/>
          </a:prstGeom>
          <a:noFill/>
        </p:spPr>
        <p:txBody>
          <a:bodyPr wrap="square" rtlCol="0">
            <a:spAutoFit/>
          </a:bodyPr>
          <a:lstStyle/>
          <a:p>
            <a:r>
              <a:rPr kumimoji="1" lang="zh-CN" altLang="en-US" dirty="0"/>
              <a:t>负责用户操作和对应策略的合法性判断</a:t>
            </a:r>
            <a:endParaRPr kumimoji="1" lang="en-US" altLang="zh-CN" dirty="0"/>
          </a:p>
          <a:p>
            <a:r>
              <a:rPr kumimoji="1" lang="zh-CN" altLang="en-US" dirty="0"/>
              <a:t>有多种插件对应多个大数据平台组件</a:t>
            </a:r>
          </a:p>
        </p:txBody>
      </p:sp>
      <p:sp>
        <p:nvSpPr>
          <p:cNvPr id="7" name="文本框 6">
            <a:extLst>
              <a:ext uri="{FF2B5EF4-FFF2-40B4-BE49-F238E27FC236}">
                <a16:creationId xmlns:a16="http://schemas.microsoft.com/office/drawing/2014/main" id="{E574BF12-E0E5-3845-AA18-FA900DEB4E77}"/>
              </a:ext>
            </a:extLst>
          </p:cNvPr>
          <p:cNvSpPr txBox="1"/>
          <p:nvPr/>
        </p:nvSpPr>
        <p:spPr>
          <a:xfrm>
            <a:off x="7597868" y="1016154"/>
            <a:ext cx="4437529" cy="369332"/>
          </a:xfrm>
          <a:prstGeom prst="rect">
            <a:avLst/>
          </a:prstGeom>
          <a:noFill/>
        </p:spPr>
        <p:txBody>
          <a:bodyPr wrap="square" rtlCol="0">
            <a:spAutoFit/>
          </a:bodyPr>
          <a:lstStyle/>
          <a:p>
            <a:r>
              <a:rPr kumimoji="1" lang="zh-CN" altLang="en-US" dirty="0"/>
              <a:t>策略模式</a:t>
            </a:r>
            <a:r>
              <a:rPr kumimoji="1" lang="en-US" altLang="zh-CN" dirty="0"/>
              <a:t>-</a:t>
            </a:r>
            <a:r>
              <a:rPr kumimoji="1" lang="zh-CN" altLang="en-US" dirty="0"/>
              <a:t>根据条件选择不同策略实现功能</a:t>
            </a:r>
          </a:p>
        </p:txBody>
      </p:sp>
    </p:spTree>
    <p:extLst>
      <p:ext uri="{BB962C8B-B14F-4D97-AF65-F5344CB8AC3E}">
        <p14:creationId xmlns:p14="http://schemas.microsoft.com/office/powerpoint/2010/main" val="64520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16</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399" y="1317562"/>
            <a:ext cx="1182915"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总体设计</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设计方案</a:t>
            </a:r>
            <a:endParaRPr lang="en-US" altLang="zh-CN" sz="1800" dirty="0"/>
          </a:p>
        </p:txBody>
      </p:sp>
      <p:pic>
        <p:nvPicPr>
          <p:cNvPr id="4" name="图片 3">
            <a:extLst>
              <a:ext uri="{FF2B5EF4-FFF2-40B4-BE49-F238E27FC236}">
                <a16:creationId xmlns:a16="http://schemas.microsoft.com/office/drawing/2014/main" id="{7382825D-BCC3-524D-9D20-D5EA82EB9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717" y="5002866"/>
            <a:ext cx="702235" cy="702235"/>
          </a:xfrm>
          <a:prstGeom prst="rect">
            <a:avLst/>
          </a:prstGeom>
        </p:spPr>
      </p:pic>
      <p:pic>
        <p:nvPicPr>
          <p:cNvPr id="28" name="图片 27">
            <a:extLst>
              <a:ext uri="{FF2B5EF4-FFF2-40B4-BE49-F238E27FC236}">
                <a16:creationId xmlns:a16="http://schemas.microsoft.com/office/drawing/2014/main" id="{338F163A-DFAE-1D4B-9A0B-5CA6D8437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101" y="5002866"/>
            <a:ext cx="702235" cy="702235"/>
          </a:xfrm>
          <a:prstGeom prst="rect">
            <a:avLst/>
          </a:prstGeom>
        </p:spPr>
      </p:pic>
      <p:pic>
        <p:nvPicPr>
          <p:cNvPr id="30" name="图片 29">
            <a:extLst>
              <a:ext uri="{FF2B5EF4-FFF2-40B4-BE49-F238E27FC236}">
                <a16:creationId xmlns:a16="http://schemas.microsoft.com/office/drawing/2014/main" id="{8ED546E2-C2F2-7E43-BED4-131166313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485" y="5002866"/>
            <a:ext cx="702235" cy="702235"/>
          </a:xfrm>
          <a:prstGeom prst="rect">
            <a:avLst/>
          </a:prstGeom>
        </p:spPr>
      </p:pic>
      <p:pic>
        <p:nvPicPr>
          <p:cNvPr id="31" name="图片 30">
            <a:extLst>
              <a:ext uri="{FF2B5EF4-FFF2-40B4-BE49-F238E27FC236}">
                <a16:creationId xmlns:a16="http://schemas.microsoft.com/office/drawing/2014/main" id="{EBFDF84D-57B9-1445-ABA2-563A128C0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397" y="5002865"/>
            <a:ext cx="702235" cy="702235"/>
          </a:xfrm>
          <a:prstGeom prst="rect">
            <a:avLst/>
          </a:prstGeom>
        </p:spPr>
      </p:pic>
      <p:sp>
        <p:nvSpPr>
          <p:cNvPr id="32" name="矩形 31">
            <a:extLst>
              <a:ext uri="{FF2B5EF4-FFF2-40B4-BE49-F238E27FC236}">
                <a16:creationId xmlns:a16="http://schemas.microsoft.com/office/drawing/2014/main" id="{39EB832A-2DD4-8541-8FA6-7E9BFEDA5728}"/>
              </a:ext>
            </a:extLst>
          </p:cNvPr>
          <p:cNvSpPr/>
          <p:nvPr/>
        </p:nvSpPr>
        <p:spPr>
          <a:xfrm>
            <a:off x="698612" y="502975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数据存储</a:t>
            </a:r>
          </a:p>
        </p:txBody>
      </p:sp>
      <p:sp>
        <p:nvSpPr>
          <p:cNvPr id="33" name="圆角矩形 32">
            <a:extLst>
              <a:ext uri="{FF2B5EF4-FFF2-40B4-BE49-F238E27FC236}">
                <a16:creationId xmlns:a16="http://schemas.microsoft.com/office/drawing/2014/main" id="{20603AE4-4BD5-DF46-A9C8-2E51FB66C6DD}"/>
              </a:ext>
            </a:extLst>
          </p:cNvPr>
          <p:cNvSpPr/>
          <p:nvPr/>
        </p:nvSpPr>
        <p:spPr>
          <a:xfrm>
            <a:off x="3185542" y="4842993"/>
            <a:ext cx="4876161" cy="1021977"/>
          </a:xfrm>
          <a:prstGeom prst="roundRect">
            <a:avLst>
              <a:gd name="adj" fmla="val 13455"/>
            </a:avLst>
          </a:prstGeom>
          <a:noFill/>
          <a:ln w="635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4F84FF33-26C0-3A41-831D-41E58386532E}"/>
              </a:ext>
            </a:extLst>
          </p:cNvPr>
          <p:cNvSpPr/>
          <p:nvPr/>
        </p:nvSpPr>
        <p:spPr>
          <a:xfrm>
            <a:off x="679224" y="342469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数据湖工具</a:t>
            </a:r>
          </a:p>
        </p:txBody>
      </p:sp>
      <p:sp>
        <p:nvSpPr>
          <p:cNvPr id="39" name="矩形 38">
            <a:extLst>
              <a:ext uri="{FF2B5EF4-FFF2-40B4-BE49-F238E27FC236}">
                <a16:creationId xmlns:a16="http://schemas.microsoft.com/office/drawing/2014/main" id="{17B5759B-D0C2-2B4F-95F1-2EBA70AC0B44}"/>
              </a:ext>
            </a:extLst>
          </p:cNvPr>
          <p:cNvSpPr/>
          <p:nvPr/>
        </p:nvSpPr>
        <p:spPr>
          <a:xfrm>
            <a:off x="660398" y="1819639"/>
            <a:ext cx="1745879" cy="564614"/>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访问控制</a:t>
            </a:r>
          </a:p>
        </p:txBody>
      </p:sp>
      <p:sp>
        <p:nvSpPr>
          <p:cNvPr id="6" name="圆角矩形 5">
            <a:extLst>
              <a:ext uri="{FF2B5EF4-FFF2-40B4-BE49-F238E27FC236}">
                <a16:creationId xmlns:a16="http://schemas.microsoft.com/office/drawing/2014/main" id="{B15D5A98-030A-5F4E-9977-6C0EE326A266}"/>
              </a:ext>
            </a:extLst>
          </p:cNvPr>
          <p:cNvSpPr/>
          <p:nvPr/>
        </p:nvSpPr>
        <p:spPr>
          <a:xfrm>
            <a:off x="4202952" y="1819639"/>
            <a:ext cx="2534024" cy="564614"/>
          </a:xfrm>
          <a:prstGeom prst="roundRect">
            <a:avLst/>
          </a:prstGeom>
          <a:noFill/>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60BA474E-6C84-9642-A551-84CE7E3657D7}"/>
              </a:ext>
            </a:extLst>
          </p:cNvPr>
          <p:cNvSpPr txBox="1"/>
          <p:nvPr/>
        </p:nvSpPr>
        <p:spPr>
          <a:xfrm>
            <a:off x="4633961" y="1901891"/>
            <a:ext cx="1723549" cy="400110"/>
          </a:xfrm>
          <a:prstGeom prst="rect">
            <a:avLst/>
          </a:prstGeom>
          <a:noFill/>
        </p:spPr>
        <p:txBody>
          <a:bodyPr wrap="none" rtlCol="0">
            <a:spAutoFit/>
          </a:bodyPr>
          <a:lstStyle/>
          <a:p>
            <a:r>
              <a:rPr kumimoji="1" lang="zh-CN" altLang="en-US" sz="2000" b="1" dirty="0"/>
              <a:t>访问控制系统</a:t>
            </a:r>
          </a:p>
        </p:txBody>
      </p:sp>
      <p:pic>
        <p:nvPicPr>
          <p:cNvPr id="21" name="图片 20">
            <a:extLst>
              <a:ext uri="{FF2B5EF4-FFF2-40B4-BE49-F238E27FC236}">
                <a16:creationId xmlns:a16="http://schemas.microsoft.com/office/drawing/2014/main" id="{E654064C-B96A-E147-A80F-CC69F2069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757" y="3233395"/>
            <a:ext cx="927100" cy="889000"/>
          </a:xfrm>
          <a:prstGeom prst="rect">
            <a:avLst/>
          </a:prstGeom>
        </p:spPr>
      </p:pic>
      <p:pic>
        <p:nvPicPr>
          <p:cNvPr id="23" name="Picture 8" descr="Apache Ranger">
            <a:extLst>
              <a:ext uri="{FF2B5EF4-FFF2-40B4-BE49-F238E27FC236}">
                <a16:creationId xmlns:a16="http://schemas.microsoft.com/office/drawing/2014/main" id="{B0899E79-B1FF-2641-BA96-7C33F59048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155"/>
          <a:stretch/>
        </p:blipFill>
        <p:spPr bwMode="auto">
          <a:xfrm>
            <a:off x="8830320" y="1608630"/>
            <a:ext cx="1089974" cy="11094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5D1D6057-1F77-4544-80DF-F6480E9AE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969" y="4842993"/>
            <a:ext cx="1418677" cy="1109405"/>
          </a:xfrm>
          <a:prstGeom prst="rect">
            <a:avLst/>
          </a:prstGeom>
          <a:noFill/>
          <a:extLst>
            <a:ext uri="{909E8E84-426E-40DD-AFC4-6F175D3DCCD1}">
              <a14:hiddenFill xmlns:a14="http://schemas.microsoft.com/office/drawing/2010/main">
                <a:solidFill>
                  <a:srgbClr val="FFFFFF"/>
                </a:solidFill>
              </a14:hiddenFill>
            </a:ext>
          </a:extLst>
        </p:spPr>
      </p:pic>
      <p:pic>
        <p:nvPicPr>
          <p:cNvPr id="25" name="图形 24">
            <a:extLst>
              <a:ext uri="{FF2B5EF4-FFF2-40B4-BE49-F238E27FC236}">
                <a16:creationId xmlns:a16="http://schemas.microsoft.com/office/drawing/2014/main" id="{C86E42ED-52A1-784C-8115-301707D068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9701" y="3013360"/>
            <a:ext cx="1200525" cy="1200525"/>
          </a:xfrm>
          <a:prstGeom prst="rect">
            <a:avLst/>
          </a:prstGeom>
        </p:spPr>
      </p:pic>
      <p:sp>
        <p:nvSpPr>
          <p:cNvPr id="26" name="文本框 25">
            <a:extLst>
              <a:ext uri="{FF2B5EF4-FFF2-40B4-BE49-F238E27FC236}">
                <a16:creationId xmlns:a16="http://schemas.microsoft.com/office/drawing/2014/main" id="{8B5E8925-F83D-C941-8085-5A904AAF315F}"/>
              </a:ext>
            </a:extLst>
          </p:cNvPr>
          <p:cNvSpPr txBox="1"/>
          <p:nvPr/>
        </p:nvSpPr>
        <p:spPr>
          <a:xfrm>
            <a:off x="10147300" y="1871113"/>
            <a:ext cx="1274628" cy="461665"/>
          </a:xfrm>
          <a:prstGeom prst="rect">
            <a:avLst/>
          </a:prstGeom>
          <a:noFill/>
        </p:spPr>
        <p:txBody>
          <a:bodyPr wrap="square" rtlCol="0">
            <a:spAutoFit/>
          </a:bodyPr>
          <a:lstStyle/>
          <a:p>
            <a:r>
              <a:rPr kumimoji="1" lang="en-US" altLang="zh-CN" sz="2400" dirty="0"/>
              <a:t>Ranger</a:t>
            </a:r>
            <a:endParaRPr kumimoji="1" lang="zh-CN" altLang="en-US" sz="2400" dirty="0"/>
          </a:p>
        </p:txBody>
      </p:sp>
      <p:sp>
        <p:nvSpPr>
          <p:cNvPr id="27" name="文本框 26">
            <a:extLst>
              <a:ext uri="{FF2B5EF4-FFF2-40B4-BE49-F238E27FC236}">
                <a16:creationId xmlns:a16="http://schemas.microsoft.com/office/drawing/2014/main" id="{E68F4BC2-FF40-FC4E-AD4E-27A555B0D011}"/>
              </a:ext>
            </a:extLst>
          </p:cNvPr>
          <p:cNvSpPr txBox="1"/>
          <p:nvPr/>
        </p:nvSpPr>
        <p:spPr>
          <a:xfrm>
            <a:off x="10147300" y="3382789"/>
            <a:ext cx="1686112" cy="461665"/>
          </a:xfrm>
          <a:prstGeom prst="rect">
            <a:avLst/>
          </a:prstGeom>
          <a:noFill/>
        </p:spPr>
        <p:txBody>
          <a:bodyPr wrap="square" rtlCol="0">
            <a:spAutoFit/>
          </a:bodyPr>
          <a:lstStyle/>
          <a:p>
            <a:r>
              <a:rPr kumimoji="1" lang="en-US" altLang="zh-CN" sz="2400" dirty="0"/>
              <a:t>Delta</a:t>
            </a:r>
            <a:r>
              <a:rPr kumimoji="1" lang="zh-CN" altLang="en-US" sz="2400" dirty="0"/>
              <a:t> </a:t>
            </a:r>
            <a:r>
              <a:rPr kumimoji="1" lang="en-US" altLang="zh-CN" sz="2400" dirty="0"/>
              <a:t>Lake</a:t>
            </a:r>
            <a:endParaRPr kumimoji="1" lang="zh-CN" altLang="en-US" sz="2400" dirty="0"/>
          </a:p>
        </p:txBody>
      </p:sp>
      <p:sp>
        <p:nvSpPr>
          <p:cNvPr id="29" name="文本框 28">
            <a:extLst>
              <a:ext uri="{FF2B5EF4-FFF2-40B4-BE49-F238E27FC236}">
                <a16:creationId xmlns:a16="http://schemas.microsoft.com/office/drawing/2014/main" id="{4C06CB74-55B2-814F-A39B-368F036078BD}"/>
              </a:ext>
            </a:extLst>
          </p:cNvPr>
          <p:cNvSpPr txBox="1"/>
          <p:nvPr/>
        </p:nvSpPr>
        <p:spPr>
          <a:xfrm>
            <a:off x="10334435" y="5166862"/>
            <a:ext cx="1274628" cy="461665"/>
          </a:xfrm>
          <a:prstGeom prst="rect">
            <a:avLst/>
          </a:prstGeom>
          <a:noFill/>
        </p:spPr>
        <p:txBody>
          <a:bodyPr wrap="square" rtlCol="0">
            <a:spAutoFit/>
          </a:bodyPr>
          <a:lstStyle/>
          <a:p>
            <a:r>
              <a:rPr kumimoji="1" lang="en-US" altLang="zh-CN" sz="2400" dirty="0"/>
              <a:t>HDFS</a:t>
            </a:r>
            <a:endParaRPr kumimoji="1" lang="zh-CN" altLang="en-US" sz="2400" dirty="0"/>
          </a:p>
        </p:txBody>
      </p:sp>
    </p:spTree>
    <p:extLst>
      <p:ext uri="{BB962C8B-B14F-4D97-AF65-F5344CB8AC3E}">
        <p14:creationId xmlns:p14="http://schemas.microsoft.com/office/powerpoint/2010/main" val="2510599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17</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399" y="1330383"/>
            <a:ext cx="1182915" cy="1853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测试方案</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cxnSp>
        <p:nvCxnSpPr>
          <p:cNvPr id="26" name="直线连接符 25">
            <a:extLst>
              <a:ext uri="{FF2B5EF4-FFF2-40B4-BE49-F238E27FC236}">
                <a16:creationId xmlns:a16="http://schemas.microsoft.com/office/drawing/2014/main" id="{8096745E-582E-F84D-98A2-9FBC5D291F37}"/>
              </a:ext>
            </a:extLst>
          </p:cNvPr>
          <p:cNvCxnSpPr>
            <a:cxnSpLocks/>
          </p:cNvCxnSpPr>
          <p:nvPr/>
        </p:nvCxnSpPr>
        <p:spPr>
          <a:xfrm>
            <a:off x="5491096" y="1389104"/>
            <a:ext cx="0" cy="4846598"/>
          </a:xfrm>
          <a:prstGeom prst="line">
            <a:avLst/>
          </a:prstGeom>
          <a:ln w="50800">
            <a:prstDash val="dash"/>
          </a:ln>
        </p:spPr>
        <p:style>
          <a:lnRef idx="3">
            <a:schemeClr val="dk1"/>
          </a:lnRef>
          <a:fillRef idx="0">
            <a:schemeClr val="dk1"/>
          </a:fillRef>
          <a:effectRef idx="2">
            <a:schemeClr val="dk1"/>
          </a:effectRef>
          <a:fontRef idx="minor">
            <a:schemeClr val="tx1"/>
          </a:fontRef>
        </p:style>
      </p:cxnSp>
      <p:sp>
        <p:nvSpPr>
          <p:cNvPr id="27" name="矩形 26">
            <a:extLst>
              <a:ext uri="{FF2B5EF4-FFF2-40B4-BE49-F238E27FC236}">
                <a16:creationId xmlns:a16="http://schemas.microsoft.com/office/drawing/2014/main" id="{C89D85C9-CCEB-0748-A24B-F92EDED8CC0E}"/>
              </a:ext>
            </a:extLst>
          </p:cNvPr>
          <p:cNvSpPr/>
          <p:nvPr/>
        </p:nvSpPr>
        <p:spPr>
          <a:xfrm>
            <a:off x="2112364" y="3865041"/>
            <a:ext cx="1272201" cy="728966"/>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访问控制系统</a:t>
            </a:r>
          </a:p>
        </p:txBody>
      </p:sp>
      <p:pic>
        <p:nvPicPr>
          <p:cNvPr id="28" name="图形 27">
            <a:extLst>
              <a:ext uri="{FF2B5EF4-FFF2-40B4-BE49-F238E27FC236}">
                <a16:creationId xmlns:a16="http://schemas.microsoft.com/office/drawing/2014/main" id="{463C8B8C-C47E-2348-BA27-3FD202F60D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702" y="1934315"/>
            <a:ext cx="892461" cy="892461"/>
          </a:xfrm>
          <a:prstGeom prst="rect">
            <a:avLst/>
          </a:prstGeom>
        </p:spPr>
      </p:pic>
      <p:pic>
        <p:nvPicPr>
          <p:cNvPr id="29" name="图形 28">
            <a:extLst>
              <a:ext uri="{FF2B5EF4-FFF2-40B4-BE49-F238E27FC236}">
                <a16:creationId xmlns:a16="http://schemas.microsoft.com/office/drawing/2014/main" id="{A6CF9979-EA30-004C-B776-D11212E28E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7318" y="2097317"/>
            <a:ext cx="618405" cy="618405"/>
          </a:xfrm>
          <a:prstGeom prst="rect">
            <a:avLst/>
          </a:prstGeom>
        </p:spPr>
      </p:pic>
      <p:pic>
        <p:nvPicPr>
          <p:cNvPr id="4" name="图片 3">
            <a:extLst>
              <a:ext uri="{FF2B5EF4-FFF2-40B4-BE49-F238E27FC236}">
                <a16:creationId xmlns:a16="http://schemas.microsoft.com/office/drawing/2014/main" id="{168E2DDF-A726-4846-9E4D-D07395221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7517" y="2089020"/>
            <a:ext cx="635000" cy="635000"/>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27FB55D-5DFB-7C4F-8D88-23BFAE7B1EF1}"/>
                  </a:ext>
                </a:extLst>
              </p:cNvPr>
              <p:cNvSpPr txBox="1"/>
              <p:nvPr/>
            </p:nvSpPr>
            <p:spPr>
              <a:xfrm>
                <a:off x="1908556" y="4751057"/>
                <a:ext cx="158767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zh-CN" b="1" i="1" dirty="0" smtClean="0">
                          <a:latin typeface="Cambria Math" panose="02040503050406030204" pitchFamily="18" charset="0"/>
                        </a:rPr>
                        <m:t>𝑹</m:t>
                      </m:r>
                      <m:r>
                        <a:rPr kumimoji="1"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𝑷</m:t>
                      </m:r>
                      <m:r>
                        <a:rPr kumimoji="1"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𝒖</m:t>
                      </m:r>
                      <m:r>
                        <a:rPr kumimoji="1" lang="en-US" altLang="zh-CN" b="1" i="1" dirty="0" smtClean="0">
                          <a:latin typeface="Cambria Math" panose="02040503050406030204" pitchFamily="18" charset="0"/>
                        </a:rPr>
                        <m:t>, </m:t>
                      </m:r>
                      <m:r>
                        <a:rPr kumimoji="1" lang="en-US" altLang="zh-CN" b="1" i="1" dirty="0" smtClean="0">
                          <a:latin typeface="Cambria Math" panose="02040503050406030204" pitchFamily="18" charset="0"/>
                        </a:rPr>
                        <m:t>𝒓</m:t>
                      </m:r>
                      <m:r>
                        <a:rPr kumimoji="1" lang="en-US" altLang="zh-CN" b="1" i="1" dirty="0" smtClean="0">
                          <a:latin typeface="Cambria Math" panose="02040503050406030204" pitchFamily="18" charset="0"/>
                        </a:rPr>
                        <m:t>, </m:t>
                      </m:r>
                      <m:r>
                        <a:rPr kumimoji="1" lang="en-US" altLang="zh-CN" b="1" i="1" dirty="0" smtClean="0">
                          <a:latin typeface="Cambria Math" panose="02040503050406030204" pitchFamily="18" charset="0"/>
                        </a:rPr>
                        <m:t>𝒐</m:t>
                      </m:r>
                      <m:r>
                        <a:rPr kumimoji="1" lang="en-US" altLang="zh-CN" b="1" i="1" dirty="0" smtClean="0">
                          <a:latin typeface="Cambria Math" panose="02040503050406030204" pitchFamily="18" charset="0"/>
                        </a:rPr>
                        <m:t>)</m:t>
                      </m:r>
                    </m:oMath>
                  </m:oMathPara>
                </a14:m>
                <a:endParaRPr kumimoji="1" lang="zh-CN" altLang="en-US" b="1" dirty="0"/>
              </a:p>
            </p:txBody>
          </p:sp>
        </mc:Choice>
        <mc:Fallback>
          <p:sp>
            <p:nvSpPr>
              <p:cNvPr id="5" name="文本框 4">
                <a:extLst>
                  <a:ext uri="{FF2B5EF4-FFF2-40B4-BE49-F238E27FC236}">
                    <a16:creationId xmlns:a16="http://schemas.microsoft.com/office/drawing/2014/main" id="{827FB55D-5DFB-7C4F-8D88-23BFAE7B1EF1}"/>
                  </a:ext>
                </a:extLst>
              </p:cNvPr>
              <p:cNvSpPr txBox="1">
                <a:spLocks noRot="1" noChangeAspect="1" noMove="1" noResize="1" noEditPoints="1" noAdjustHandles="1" noChangeArrowheads="1" noChangeShapeType="1" noTextEdit="1"/>
              </p:cNvSpPr>
              <p:nvPr/>
            </p:nvSpPr>
            <p:spPr>
              <a:xfrm>
                <a:off x="1908556" y="4751057"/>
                <a:ext cx="1587678" cy="369332"/>
              </a:xfrm>
              <a:prstGeom prst="rect">
                <a:avLst/>
              </a:prstGeom>
              <a:blipFill>
                <a:blip r:embed="rId7"/>
                <a:stretch>
                  <a:fillRect b="-16129"/>
                </a:stretch>
              </a:blipFill>
            </p:spPr>
            <p:txBody>
              <a:bodyPr/>
              <a:lstStyle/>
              <a:p>
                <a:r>
                  <a:rPr lang="zh-CN" altLang="en-US">
                    <a:noFill/>
                  </a:rPr>
                  <a:t> </a:t>
                </a:r>
              </a:p>
            </p:txBody>
          </p:sp>
        </mc:Fallback>
      </mc:AlternateContent>
      <p:cxnSp>
        <p:nvCxnSpPr>
          <p:cNvPr id="18" name="直线箭头连接符 17">
            <a:extLst>
              <a:ext uri="{FF2B5EF4-FFF2-40B4-BE49-F238E27FC236}">
                <a16:creationId xmlns:a16="http://schemas.microsoft.com/office/drawing/2014/main" id="{F865EA7F-E427-0147-B581-808B16D0A887}"/>
              </a:ext>
            </a:extLst>
          </p:cNvPr>
          <p:cNvCxnSpPr>
            <a:stCxn id="28" idx="2"/>
            <a:endCxn id="27" idx="0"/>
          </p:cNvCxnSpPr>
          <p:nvPr/>
        </p:nvCxnSpPr>
        <p:spPr>
          <a:xfrm>
            <a:off x="1216933" y="2826776"/>
            <a:ext cx="1531532" cy="10382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8858B80-47F2-874D-9910-22D8E9DE64D1}"/>
              </a:ext>
            </a:extLst>
          </p:cNvPr>
          <p:cNvCxnSpPr>
            <a:stCxn id="4" idx="2"/>
            <a:endCxn id="27" idx="0"/>
          </p:cNvCxnSpPr>
          <p:nvPr/>
        </p:nvCxnSpPr>
        <p:spPr>
          <a:xfrm>
            <a:off x="2735017" y="2724020"/>
            <a:ext cx="13448" cy="1141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AF312DB-7CA1-914B-A2A7-747AB0E2922D}"/>
              </a:ext>
            </a:extLst>
          </p:cNvPr>
          <p:cNvCxnSpPr>
            <a:stCxn id="29" idx="2"/>
            <a:endCxn id="27" idx="0"/>
          </p:cNvCxnSpPr>
          <p:nvPr/>
        </p:nvCxnSpPr>
        <p:spPr>
          <a:xfrm flipH="1">
            <a:off x="2748465" y="2715722"/>
            <a:ext cx="1488056" cy="1149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9FC0A25D-B479-CE47-82D7-DB68E2B1BC88}"/>
              </a:ext>
            </a:extLst>
          </p:cNvPr>
          <p:cNvSpPr txBox="1"/>
          <p:nvPr/>
        </p:nvSpPr>
        <p:spPr>
          <a:xfrm>
            <a:off x="860398" y="1632418"/>
            <a:ext cx="892461" cy="369332"/>
          </a:xfrm>
          <a:prstGeom prst="rect">
            <a:avLst/>
          </a:prstGeom>
          <a:noFill/>
        </p:spPr>
        <p:txBody>
          <a:bodyPr wrap="square" rtlCol="0">
            <a:spAutoFit/>
          </a:bodyPr>
          <a:lstStyle/>
          <a:p>
            <a:r>
              <a:rPr kumimoji="1" lang="zh-CN" altLang="en-US" dirty="0"/>
              <a:t>用户 </a:t>
            </a:r>
            <a:r>
              <a:rPr kumimoji="1" lang="en-US" altLang="zh-CN" dirty="0"/>
              <a:t>u</a:t>
            </a:r>
            <a:endParaRPr kumimoji="1" lang="zh-CN" altLang="en-US" dirty="0"/>
          </a:p>
        </p:txBody>
      </p:sp>
      <p:sp>
        <p:nvSpPr>
          <p:cNvPr id="38" name="文本框 37">
            <a:extLst>
              <a:ext uri="{FF2B5EF4-FFF2-40B4-BE49-F238E27FC236}">
                <a16:creationId xmlns:a16="http://schemas.microsoft.com/office/drawing/2014/main" id="{79136C04-E906-554E-8A67-2843A61D2BF9}"/>
              </a:ext>
            </a:extLst>
          </p:cNvPr>
          <p:cNvSpPr txBox="1"/>
          <p:nvPr/>
        </p:nvSpPr>
        <p:spPr>
          <a:xfrm>
            <a:off x="2331720" y="1635561"/>
            <a:ext cx="892461" cy="369332"/>
          </a:xfrm>
          <a:prstGeom prst="rect">
            <a:avLst/>
          </a:prstGeom>
          <a:noFill/>
        </p:spPr>
        <p:txBody>
          <a:bodyPr wrap="square" rtlCol="0">
            <a:spAutoFit/>
          </a:bodyPr>
          <a:lstStyle/>
          <a:p>
            <a:r>
              <a:rPr kumimoji="1" lang="zh-CN" altLang="en-US" dirty="0"/>
              <a:t>操作 </a:t>
            </a:r>
            <a:r>
              <a:rPr kumimoji="1" lang="en-US" altLang="zh-CN" dirty="0"/>
              <a:t>o</a:t>
            </a:r>
            <a:endParaRPr kumimoji="1" lang="zh-CN" altLang="en-US" dirty="0"/>
          </a:p>
        </p:txBody>
      </p:sp>
      <p:sp>
        <p:nvSpPr>
          <p:cNvPr id="39" name="文本框 38">
            <a:extLst>
              <a:ext uri="{FF2B5EF4-FFF2-40B4-BE49-F238E27FC236}">
                <a16:creationId xmlns:a16="http://schemas.microsoft.com/office/drawing/2014/main" id="{0D68DC92-EA9B-DB43-8D5D-46C49809F048}"/>
              </a:ext>
            </a:extLst>
          </p:cNvPr>
          <p:cNvSpPr txBox="1"/>
          <p:nvPr/>
        </p:nvSpPr>
        <p:spPr>
          <a:xfrm>
            <a:off x="3859390" y="1636807"/>
            <a:ext cx="892461" cy="369332"/>
          </a:xfrm>
          <a:prstGeom prst="rect">
            <a:avLst/>
          </a:prstGeom>
          <a:noFill/>
        </p:spPr>
        <p:txBody>
          <a:bodyPr wrap="square" rtlCol="0">
            <a:spAutoFit/>
          </a:bodyPr>
          <a:lstStyle/>
          <a:p>
            <a:r>
              <a:rPr kumimoji="1" lang="zh-CN" altLang="en-US" dirty="0"/>
              <a:t>资源 </a:t>
            </a:r>
            <a:r>
              <a:rPr kumimoji="1" lang="en-US" altLang="zh-CN" dirty="0"/>
              <a:t>r</a:t>
            </a:r>
            <a:endParaRPr kumimoji="1" lang="zh-CN" altLang="en-US" dirty="0"/>
          </a:p>
        </p:txBody>
      </p:sp>
      <p:cxnSp>
        <p:nvCxnSpPr>
          <p:cNvPr id="36" name="曲线连接符 35">
            <a:extLst>
              <a:ext uri="{FF2B5EF4-FFF2-40B4-BE49-F238E27FC236}">
                <a16:creationId xmlns:a16="http://schemas.microsoft.com/office/drawing/2014/main" id="{D431E253-4BF7-A548-8155-5AABEF75D2C0}"/>
              </a:ext>
            </a:extLst>
          </p:cNvPr>
          <p:cNvCxnSpPr>
            <a:stCxn id="27" idx="1"/>
            <a:endCxn id="28" idx="2"/>
          </p:cNvCxnSpPr>
          <p:nvPr/>
        </p:nvCxnSpPr>
        <p:spPr>
          <a:xfrm rot="10800000">
            <a:off x="1216934" y="2826776"/>
            <a:ext cx="895431" cy="1402748"/>
          </a:xfrm>
          <a:prstGeom prst="curvedConnector2">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ED92D0B-DE7C-834B-99CC-C39B882B2D24}"/>
              </a:ext>
            </a:extLst>
          </p:cNvPr>
          <p:cNvSpPr txBox="1"/>
          <p:nvPr/>
        </p:nvSpPr>
        <p:spPr>
          <a:xfrm>
            <a:off x="568665" y="3622104"/>
            <a:ext cx="892461" cy="369332"/>
          </a:xfrm>
          <a:prstGeom prst="rect">
            <a:avLst/>
          </a:prstGeom>
          <a:noFill/>
        </p:spPr>
        <p:txBody>
          <a:bodyPr wrap="square" rtlCol="0">
            <a:spAutoFit/>
          </a:bodyPr>
          <a:lstStyle/>
          <a:p>
            <a:r>
              <a:rPr kumimoji="1" lang="zh-CN" altLang="en-US" dirty="0"/>
              <a:t>结果 </a:t>
            </a:r>
            <a:r>
              <a:rPr kumimoji="1" lang="en-US" altLang="zh-CN" dirty="0"/>
              <a:t>R</a:t>
            </a:r>
            <a:endParaRPr kumimoji="1" lang="zh-CN" altLang="en-US" dirty="0"/>
          </a:p>
        </p:txBody>
      </p:sp>
      <p:sp>
        <p:nvSpPr>
          <p:cNvPr id="40" name="文本框 39">
            <a:extLst>
              <a:ext uri="{FF2B5EF4-FFF2-40B4-BE49-F238E27FC236}">
                <a16:creationId xmlns:a16="http://schemas.microsoft.com/office/drawing/2014/main" id="{F3861E8E-33B9-6B4A-BA6B-B17280A8D67D}"/>
              </a:ext>
            </a:extLst>
          </p:cNvPr>
          <p:cNvSpPr txBox="1"/>
          <p:nvPr/>
        </p:nvSpPr>
        <p:spPr>
          <a:xfrm>
            <a:off x="770702" y="5588281"/>
            <a:ext cx="4378883" cy="369332"/>
          </a:xfrm>
          <a:prstGeom prst="rect">
            <a:avLst/>
          </a:prstGeom>
          <a:noFill/>
        </p:spPr>
        <p:txBody>
          <a:bodyPr wrap="square" rtlCol="0">
            <a:spAutoFit/>
          </a:bodyPr>
          <a:lstStyle/>
          <a:p>
            <a:pPr marL="285750" indent="-285750">
              <a:buFont typeface="Wingdings" pitchFamily="2" charset="2"/>
              <a:buChar char="Ø"/>
            </a:pPr>
            <a:r>
              <a:rPr kumimoji="1" lang="zh-CN" altLang="en-US" dirty="0"/>
              <a:t>合法</a:t>
            </a:r>
            <a:r>
              <a:rPr kumimoji="1" lang="en-US" altLang="zh-CN" dirty="0"/>
              <a:t>/</a:t>
            </a:r>
            <a:r>
              <a:rPr kumimoji="1" lang="zh-CN" altLang="en-US" dirty="0"/>
              <a:t>非法访问能否正确处理返回结果</a:t>
            </a:r>
            <a:endParaRPr kumimoji="1" lang="en-US" altLang="zh-CN" dirty="0"/>
          </a:p>
        </p:txBody>
      </p:sp>
      <p:sp>
        <p:nvSpPr>
          <p:cNvPr id="44" name="圆角矩形 43">
            <a:extLst>
              <a:ext uri="{FF2B5EF4-FFF2-40B4-BE49-F238E27FC236}">
                <a16:creationId xmlns:a16="http://schemas.microsoft.com/office/drawing/2014/main" id="{00EDE41F-11A0-B64B-A519-E71E70767D76}"/>
              </a:ext>
            </a:extLst>
          </p:cNvPr>
          <p:cNvSpPr/>
          <p:nvPr/>
        </p:nvSpPr>
        <p:spPr>
          <a:xfrm>
            <a:off x="6492866" y="4498464"/>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HDFS</a:t>
            </a:r>
            <a:endParaRPr kumimoji="1" lang="zh-CN" altLang="en-US" sz="2800" dirty="0"/>
          </a:p>
        </p:txBody>
      </p:sp>
      <p:sp>
        <p:nvSpPr>
          <p:cNvPr id="45" name="圆角矩形 44">
            <a:extLst>
              <a:ext uri="{FF2B5EF4-FFF2-40B4-BE49-F238E27FC236}">
                <a16:creationId xmlns:a16="http://schemas.microsoft.com/office/drawing/2014/main" id="{B0486110-8C0B-CB4D-BCE3-E36CD4A95DCA}"/>
              </a:ext>
            </a:extLst>
          </p:cNvPr>
          <p:cNvSpPr/>
          <p:nvPr/>
        </p:nvSpPr>
        <p:spPr>
          <a:xfrm>
            <a:off x="6495193" y="3958932"/>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Delta</a:t>
            </a:r>
            <a:r>
              <a:rPr kumimoji="1" lang="zh-CN" altLang="en-US" dirty="0"/>
              <a:t> </a:t>
            </a:r>
            <a:r>
              <a:rPr kumimoji="1" lang="en-US" altLang="zh-CN" dirty="0"/>
              <a:t>Lake</a:t>
            </a:r>
            <a:endParaRPr kumimoji="1" lang="zh-CN" altLang="en-US" dirty="0"/>
          </a:p>
        </p:txBody>
      </p:sp>
      <p:sp>
        <p:nvSpPr>
          <p:cNvPr id="46" name="圆角矩形 45">
            <a:extLst>
              <a:ext uri="{FF2B5EF4-FFF2-40B4-BE49-F238E27FC236}">
                <a16:creationId xmlns:a16="http://schemas.microsoft.com/office/drawing/2014/main" id="{6070988F-824F-C64B-8B43-9739BA24CE9D}"/>
              </a:ext>
            </a:extLst>
          </p:cNvPr>
          <p:cNvSpPr/>
          <p:nvPr/>
        </p:nvSpPr>
        <p:spPr>
          <a:xfrm>
            <a:off x="6493859" y="2897416"/>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Ranger</a:t>
            </a:r>
            <a:endParaRPr kumimoji="1" lang="zh-CN" altLang="en-US" dirty="0"/>
          </a:p>
        </p:txBody>
      </p:sp>
      <p:pic>
        <p:nvPicPr>
          <p:cNvPr id="47" name="图形 46">
            <a:extLst>
              <a:ext uri="{FF2B5EF4-FFF2-40B4-BE49-F238E27FC236}">
                <a16:creationId xmlns:a16="http://schemas.microsoft.com/office/drawing/2014/main" id="{D2EAD9CC-41D7-7342-897C-679CB55B94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0981" y="1347801"/>
            <a:ext cx="855957" cy="855953"/>
          </a:xfrm>
          <a:prstGeom prst="rect">
            <a:avLst/>
          </a:prstGeom>
        </p:spPr>
      </p:pic>
      <p:sp>
        <p:nvSpPr>
          <p:cNvPr id="49" name="圆角矩形 48">
            <a:extLst>
              <a:ext uri="{FF2B5EF4-FFF2-40B4-BE49-F238E27FC236}">
                <a16:creationId xmlns:a16="http://schemas.microsoft.com/office/drawing/2014/main" id="{CF17C12C-3DF6-B946-89FC-E887E6D508BD}"/>
              </a:ext>
            </a:extLst>
          </p:cNvPr>
          <p:cNvSpPr/>
          <p:nvPr/>
        </p:nvSpPr>
        <p:spPr>
          <a:xfrm>
            <a:off x="9859113" y="4495524"/>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HDFS</a:t>
            </a:r>
            <a:endParaRPr kumimoji="1" lang="zh-CN" altLang="en-US" sz="2800" dirty="0"/>
          </a:p>
        </p:txBody>
      </p:sp>
      <p:sp>
        <p:nvSpPr>
          <p:cNvPr id="51" name="圆角矩形 50">
            <a:extLst>
              <a:ext uri="{FF2B5EF4-FFF2-40B4-BE49-F238E27FC236}">
                <a16:creationId xmlns:a16="http://schemas.microsoft.com/office/drawing/2014/main" id="{4EA640EE-9DCC-3C48-927E-6E4C9869552A}"/>
              </a:ext>
            </a:extLst>
          </p:cNvPr>
          <p:cNvSpPr/>
          <p:nvPr/>
        </p:nvSpPr>
        <p:spPr>
          <a:xfrm>
            <a:off x="9861440" y="3955992"/>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Delta</a:t>
            </a:r>
            <a:r>
              <a:rPr kumimoji="1" lang="zh-CN" altLang="en-US" dirty="0"/>
              <a:t> </a:t>
            </a:r>
            <a:r>
              <a:rPr kumimoji="1" lang="en-US" altLang="zh-CN" dirty="0"/>
              <a:t>Lake</a:t>
            </a:r>
            <a:endParaRPr kumimoji="1" lang="zh-CN" altLang="en-US" dirty="0"/>
          </a:p>
        </p:txBody>
      </p:sp>
      <p:pic>
        <p:nvPicPr>
          <p:cNvPr id="52" name="图形 51">
            <a:extLst>
              <a:ext uri="{FF2B5EF4-FFF2-40B4-BE49-F238E27FC236}">
                <a16:creationId xmlns:a16="http://schemas.microsoft.com/office/drawing/2014/main" id="{59758E74-28C5-DF46-BFDB-905741AD9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8756" y="1352527"/>
            <a:ext cx="855957" cy="855953"/>
          </a:xfrm>
          <a:prstGeom prst="rect">
            <a:avLst/>
          </a:prstGeom>
        </p:spPr>
      </p:pic>
      <p:cxnSp>
        <p:nvCxnSpPr>
          <p:cNvPr id="43" name="直线箭头连接符 42">
            <a:extLst>
              <a:ext uri="{FF2B5EF4-FFF2-40B4-BE49-F238E27FC236}">
                <a16:creationId xmlns:a16="http://schemas.microsoft.com/office/drawing/2014/main" id="{AE512E2B-025F-7D4E-B842-0691E0F6475C}"/>
              </a:ext>
            </a:extLst>
          </p:cNvPr>
          <p:cNvCxnSpPr>
            <a:stCxn id="47" idx="2"/>
            <a:endCxn id="46" idx="0"/>
          </p:cNvCxnSpPr>
          <p:nvPr/>
        </p:nvCxnSpPr>
        <p:spPr>
          <a:xfrm>
            <a:off x="7208960" y="2203754"/>
            <a:ext cx="4531" cy="693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F1087142-7B4F-5B49-8914-A3911FA70098}"/>
              </a:ext>
            </a:extLst>
          </p:cNvPr>
          <p:cNvCxnSpPr>
            <a:cxnSpLocks/>
            <a:stCxn id="46" idx="2"/>
            <a:endCxn id="45" idx="0"/>
          </p:cNvCxnSpPr>
          <p:nvPr/>
        </p:nvCxnSpPr>
        <p:spPr>
          <a:xfrm>
            <a:off x="7213491" y="3360171"/>
            <a:ext cx="1334" cy="59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499A42F-7296-F942-8980-8CC61DD0C496}"/>
              </a:ext>
            </a:extLst>
          </p:cNvPr>
          <p:cNvCxnSpPr>
            <a:cxnSpLocks/>
            <a:stCxn id="52" idx="2"/>
            <a:endCxn id="51" idx="0"/>
          </p:cNvCxnSpPr>
          <p:nvPr/>
        </p:nvCxnSpPr>
        <p:spPr>
          <a:xfrm flipH="1">
            <a:off x="10581072" y="2208480"/>
            <a:ext cx="5663" cy="1747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9E18447C-0A59-0746-8BEA-53F80DEC9255}"/>
              </a:ext>
            </a:extLst>
          </p:cNvPr>
          <p:cNvSpPr txBox="1"/>
          <p:nvPr/>
        </p:nvSpPr>
        <p:spPr>
          <a:xfrm>
            <a:off x="6391347" y="5588281"/>
            <a:ext cx="4907026" cy="369332"/>
          </a:xfrm>
          <a:prstGeom prst="rect">
            <a:avLst/>
          </a:prstGeom>
          <a:noFill/>
        </p:spPr>
        <p:txBody>
          <a:bodyPr wrap="square" rtlCol="0">
            <a:spAutoFit/>
          </a:bodyPr>
          <a:lstStyle/>
          <a:p>
            <a:pPr marL="285750" indent="-285750">
              <a:buFont typeface="Wingdings" pitchFamily="2" charset="2"/>
              <a:buChar char="Ø"/>
            </a:pPr>
            <a:r>
              <a:rPr kumimoji="1" lang="zh-CN" altLang="en-US" dirty="0"/>
              <a:t>数据读写性能是否因访问控制系统受到影响</a:t>
            </a:r>
          </a:p>
        </p:txBody>
      </p:sp>
      <p:pic>
        <p:nvPicPr>
          <p:cNvPr id="61" name="图片 60">
            <a:extLst>
              <a:ext uri="{FF2B5EF4-FFF2-40B4-BE49-F238E27FC236}">
                <a16:creationId xmlns:a16="http://schemas.microsoft.com/office/drawing/2014/main" id="{EC61DC0A-8917-1145-9915-5847F09443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2552" y="2948708"/>
            <a:ext cx="969583" cy="969583"/>
          </a:xfrm>
          <a:prstGeom prst="rect">
            <a:avLst/>
          </a:prstGeom>
        </p:spPr>
      </p:pic>
    </p:spTree>
    <p:extLst>
      <p:ext uri="{BB962C8B-B14F-4D97-AF65-F5344CB8AC3E}">
        <p14:creationId xmlns:p14="http://schemas.microsoft.com/office/powerpoint/2010/main" val="3832161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文本框 6">
            <a:extLst>
              <a:ext uri="{FF2B5EF4-FFF2-40B4-BE49-F238E27FC236}">
                <a16:creationId xmlns:a16="http://schemas.microsoft.com/office/drawing/2014/main" id="{A62BD2A6-A02A-5840-95C0-03397E16F3D4}"/>
              </a:ext>
            </a:extLst>
          </p:cNvPr>
          <p:cNvSpPr txBox="1"/>
          <p:nvPr/>
        </p:nvSpPr>
        <p:spPr>
          <a:xfrm>
            <a:off x="1976719" y="3146612"/>
            <a:ext cx="3751728" cy="923330"/>
          </a:xfrm>
          <a:prstGeom prst="rect">
            <a:avLst/>
          </a:prstGeom>
          <a:noFill/>
        </p:spPr>
        <p:txBody>
          <a:bodyPr wrap="square" rtlCol="0">
            <a:spAutoFit/>
          </a:bodyPr>
          <a:lstStyle/>
          <a:p>
            <a:r>
              <a:rPr kumimoji="1" lang="zh-CN" altLang="en-US" sz="5400" b="1" dirty="0">
                <a:solidFill>
                  <a:schemeClr val="accent1"/>
                </a:solidFill>
              </a:rPr>
              <a:t>系统实现</a:t>
            </a:r>
          </a:p>
        </p:txBody>
      </p:sp>
      <p:sp>
        <p:nvSpPr>
          <p:cNvPr id="11" name="文本占位符 4">
            <a:extLst>
              <a:ext uri="{FF2B5EF4-FFF2-40B4-BE49-F238E27FC236}">
                <a16:creationId xmlns:a16="http://schemas.microsoft.com/office/drawing/2014/main" id="{57ECAA9B-18D2-2C4F-90F4-9B23713E11A3}"/>
              </a:ext>
            </a:extLst>
          </p:cNvPr>
          <p:cNvSpPr>
            <a:spLocks noGrp="1"/>
          </p:cNvSpPr>
          <p:nvPr>
            <p:ph type="body" sz="quarter" idx="10"/>
          </p:nvPr>
        </p:nvSpPr>
        <p:spPr>
          <a:xfrm>
            <a:off x="902446" y="3090769"/>
            <a:ext cx="576730" cy="975997"/>
          </a:xfrm>
        </p:spPr>
        <p:txBody>
          <a:bodyPr/>
          <a:lstStyle/>
          <a:p>
            <a:r>
              <a:rPr lang="en-US" altLang="zh-CN" sz="6600" dirty="0">
                <a:solidFill>
                  <a:schemeClr val="accent2"/>
                </a:solidFill>
              </a:rPr>
              <a:t>3</a:t>
            </a:r>
            <a:endParaRPr lang="zh-CN" altLang="en-US" sz="6600" dirty="0">
              <a:solidFill>
                <a:schemeClr val="accent2"/>
              </a:solidFill>
            </a:endParaRPr>
          </a:p>
        </p:txBody>
      </p:sp>
    </p:spTree>
    <p:extLst>
      <p:ext uri="{BB962C8B-B14F-4D97-AF65-F5344CB8AC3E}">
        <p14:creationId xmlns:p14="http://schemas.microsoft.com/office/powerpoint/2010/main" val="58294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19</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39065"/>
            <a:ext cx="1182914" cy="176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106750"/>
            <a:ext cx="1255047"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开发流程</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sp>
        <p:nvSpPr>
          <p:cNvPr id="9" name="文本框 8">
            <a:extLst>
              <a:ext uri="{FF2B5EF4-FFF2-40B4-BE49-F238E27FC236}">
                <a16:creationId xmlns:a16="http://schemas.microsoft.com/office/drawing/2014/main" id="{99400CF9-7589-2A4B-A796-BD6A21AECCB6}"/>
              </a:ext>
            </a:extLst>
          </p:cNvPr>
          <p:cNvSpPr txBox="1"/>
          <p:nvPr/>
        </p:nvSpPr>
        <p:spPr>
          <a:xfrm>
            <a:off x="1021976" y="2514599"/>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7F819F2C-7463-EE44-843C-AF0A42EA916E}"/>
              </a:ext>
            </a:extLst>
          </p:cNvPr>
          <p:cNvSpPr txBox="1"/>
          <p:nvPr/>
        </p:nvSpPr>
        <p:spPr>
          <a:xfrm>
            <a:off x="2331721" y="1146385"/>
            <a:ext cx="3275704" cy="369332"/>
          </a:xfrm>
          <a:prstGeom prst="rect">
            <a:avLst/>
          </a:prstGeom>
          <a:noFill/>
        </p:spPr>
        <p:txBody>
          <a:bodyPr wrap="square" rtlCol="0">
            <a:spAutoFit/>
          </a:bodyPr>
          <a:lstStyle/>
          <a:p>
            <a:r>
              <a:rPr kumimoji="1" lang="en-US" altLang="zh-CN" dirty="0"/>
              <a:t>Ranger</a:t>
            </a:r>
            <a:r>
              <a:rPr kumimoji="1" lang="zh-CN" altLang="en-US" dirty="0"/>
              <a:t> </a:t>
            </a:r>
            <a:r>
              <a:rPr kumimoji="1" lang="en-US" altLang="zh-CN" dirty="0"/>
              <a:t>+</a:t>
            </a:r>
            <a:r>
              <a:rPr kumimoji="1" lang="zh-CN" altLang="en-US" dirty="0"/>
              <a:t> </a:t>
            </a:r>
            <a:r>
              <a:rPr kumimoji="1" lang="en-US" altLang="zh-CN" dirty="0"/>
              <a:t>HDFS</a:t>
            </a:r>
            <a:r>
              <a:rPr kumimoji="1" lang="zh-CN" altLang="en-US" dirty="0"/>
              <a:t> </a:t>
            </a:r>
            <a:r>
              <a:rPr kumimoji="1" lang="en-US" altLang="zh-CN" dirty="0"/>
              <a:t>+</a:t>
            </a:r>
            <a:r>
              <a:rPr kumimoji="1" lang="zh-CN" altLang="en-US" dirty="0"/>
              <a:t> </a:t>
            </a:r>
            <a:r>
              <a:rPr kumimoji="1" lang="en-US" altLang="zh-CN" dirty="0"/>
              <a:t>Delta</a:t>
            </a:r>
            <a:r>
              <a:rPr kumimoji="1" lang="zh-CN" altLang="en-US" dirty="0"/>
              <a:t> </a:t>
            </a:r>
            <a:r>
              <a:rPr kumimoji="1" lang="en-US" altLang="zh-CN" dirty="0"/>
              <a:t>Lake</a:t>
            </a:r>
            <a:endParaRPr kumimoji="1" lang="zh-CN" altLang="en-US" dirty="0"/>
          </a:p>
        </p:txBody>
      </p:sp>
      <p:sp>
        <p:nvSpPr>
          <p:cNvPr id="3" name="圆角矩形 2">
            <a:extLst>
              <a:ext uri="{FF2B5EF4-FFF2-40B4-BE49-F238E27FC236}">
                <a16:creationId xmlns:a16="http://schemas.microsoft.com/office/drawing/2014/main" id="{DB50EC40-5DE5-274F-8A2F-2ACBD73D15CA}"/>
              </a:ext>
            </a:extLst>
          </p:cNvPr>
          <p:cNvSpPr/>
          <p:nvPr/>
        </p:nvSpPr>
        <p:spPr>
          <a:xfrm>
            <a:off x="442283" y="2252720"/>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获取源码</a:t>
            </a:r>
          </a:p>
        </p:txBody>
      </p:sp>
      <p:sp>
        <p:nvSpPr>
          <p:cNvPr id="18" name="圆角矩形 17">
            <a:extLst>
              <a:ext uri="{FF2B5EF4-FFF2-40B4-BE49-F238E27FC236}">
                <a16:creationId xmlns:a16="http://schemas.microsoft.com/office/drawing/2014/main" id="{BBD69443-48CE-D244-BF62-334DE25FD1B9}"/>
              </a:ext>
            </a:extLst>
          </p:cNvPr>
          <p:cNvSpPr/>
          <p:nvPr/>
        </p:nvSpPr>
        <p:spPr>
          <a:xfrm>
            <a:off x="2122817" y="2261568"/>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熟悉结构</a:t>
            </a:r>
          </a:p>
        </p:txBody>
      </p:sp>
      <p:sp>
        <p:nvSpPr>
          <p:cNvPr id="19" name="右箭头 18">
            <a:extLst>
              <a:ext uri="{FF2B5EF4-FFF2-40B4-BE49-F238E27FC236}">
                <a16:creationId xmlns:a16="http://schemas.microsoft.com/office/drawing/2014/main" id="{BAE8C741-CA37-2149-B899-A0303CAEF8F8}"/>
              </a:ext>
            </a:extLst>
          </p:cNvPr>
          <p:cNvSpPr/>
          <p:nvPr/>
        </p:nvSpPr>
        <p:spPr>
          <a:xfrm>
            <a:off x="1631648" y="2530588"/>
            <a:ext cx="494953" cy="26194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 name="Picture 2">
            <a:extLst>
              <a:ext uri="{FF2B5EF4-FFF2-40B4-BE49-F238E27FC236}">
                <a16:creationId xmlns:a16="http://schemas.microsoft.com/office/drawing/2014/main" id="{AC52130E-4DBA-5648-8A24-7B7E00D2E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33" y="3621443"/>
            <a:ext cx="3184427" cy="20694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线箭头连接符 5">
            <a:extLst>
              <a:ext uri="{FF2B5EF4-FFF2-40B4-BE49-F238E27FC236}">
                <a16:creationId xmlns:a16="http://schemas.microsoft.com/office/drawing/2014/main" id="{965C24B9-B04A-D44C-A403-0BC3FD34E0F0}"/>
              </a:ext>
            </a:extLst>
          </p:cNvPr>
          <p:cNvCxnSpPr>
            <a:cxnSpLocks/>
            <a:stCxn id="18" idx="2"/>
            <a:endCxn id="20" idx="0"/>
          </p:cNvCxnSpPr>
          <p:nvPr/>
        </p:nvCxnSpPr>
        <p:spPr>
          <a:xfrm flipH="1">
            <a:off x="1915447" y="3045090"/>
            <a:ext cx="798828" cy="5763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圆角矩形 23">
            <a:extLst>
              <a:ext uri="{FF2B5EF4-FFF2-40B4-BE49-F238E27FC236}">
                <a16:creationId xmlns:a16="http://schemas.microsoft.com/office/drawing/2014/main" id="{925CAD5B-51CB-544D-9469-B08AE742C4F0}"/>
              </a:ext>
            </a:extLst>
          </p:cNvPr>
          <p:cNvSpPr/>
          <p:nvPr/>
        </p:nvSpPr>
        <p:spPr>
          <a:xfrm>
            <a:off x="3803351" y="2275388"/>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简单实例</a:t>
            </a:r>
          </a:p>
        </p:txBody>
      </p:sp>
      <p:pic>
        <p:nvPicPr>
          <p:cNvPr id="1026" name="Picture 2" descr="在这里插入图片描述">
            <a:extLst>
              <a:ext uri="{FF2B5EF4-FFF2-40B4-BE49-F238E27FC236}">
                <a16:creationId xmlns:a16="http://schemas.microsoft.com/office/drawing/2014/main" id="{16613677-100B-5C4C-AE2E-79566C146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91" y="3632852"/>
            <a:ext cx="2541686" cy="210346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线箭头连接符 26">
            <a:extLst>
              <a:ext uri="{FF2B5EF4-FFF2-40B4-BE49-F238E27FC236}">
                <a16:creationId xmlns:a16="http://schemas.microsoft.com/office/drawing/2014/main" id="{66EB9CB9-1E17-494F-AB02-E6A1697586B8}"/>
              </a:ext>
            </a:extLst>
          </p:cNvPr>
          <p:cNvCxnSpPr>
            <a:cxnSpLocks/>
            <a:stCxn id="24" idx="2"/>
            <a:endCxn id="1026" idx="0"/>
          </p:cNvCxnSpPr>
          <p:nvPr/>
        </p:nvCxnSpPr>
        <p:spPr>
          <a:xfrm>
            <a:off x="4394809" y="3058910"/>
            <a:ext cx="591525" cy="5739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圆角矩形 33">
            <a:extLst>
              <a:ext uri="{FF2B5EF4-FFF2-40B4-BE49-F238E27FC236}">
                <a16:creationId xmlns:a16="http://schemas.microsoft.com/office/drawing/2014/main" id="{B87791EA-CFF6-3744-BC36-640310EC4A01}"/>
              </a:ext>
            </a:extLst>
          </p:cNvPr>
          <p:cNvSpPr/>
          <p:nvPr/>
        </p:nvSpPr>
        <p:spPr>
          <a:xfrm>
            <a:off x="5480009" y="2275388"/>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修改设计</a:t>
            </a:r>
          </a:p>
        </p:txBody>
      </p:sp>
      <p:pic>
        <p:nvPicPr>
          <p:cNvPr id="31" name="图片 30">
            <a:extLst>
              <a:ext uri="{FF2B5EF4-FFF2-40B4-BE49-F238E27FC236}">
                <a16:creationId xmlns:a16="http://schemas.microsoft.com/office/drawing/2014/main" id="{07431776-D774-9F42-8AF4-33A57DBAA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009" y="3656198"/>
            <a:ext cx="3548108" cy="2056771"/>
          </a:xfrm>
          <a:prstGeom prst="rect">
            <a:avLst/>
          </a:prstGeom>
        </p:spPr>
      </p:pic>
      <p:cxnSp>
        <p:nvCxnSpPr>
          <p:cNvPr id="35" name="直线箭头连接符 34">
            <a:extLst>
              <a:ext uri="{FF2B5EF4-FFF2-40B4-BE49-F238E27FC236}">
                <a16:creationId xmlns:a16="http://schemas.microsoft.com/office/drawing/2014/main" id="{D2D3C54F-D3D9-A54F-94FF-9E4BB56C686B}"/>
              </a:ext>
            </a:extLst>
          </p:cNvPr>
          <p:cNvCxnSpPr>
            <a:cxnSpLocks/>
            <a:stCxn id="34" idx="2"/>
            <a:endCxn id="31" idx="0"/>
          </p:cNvCxnSpPr>
          <p:nvPr/>
        </p:nvCxnSpPr>
        <p:spPr>
          <a:xfrm>
            <a:off x="6071467" y="3058910"/>
            <a:ext cx="2167596" cy="597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曲线连接符 36">
            <a:extLst>
              <a:ext uri="{FF2B5EF4-FFF2-40B4-BE49-F238E27FC236}">
                <a16:creationId xmlns:a16="http://schemas.microsoft.com/office/drawing/2014/main" id="{4FA819C9-694D-4D4C-AAA9-A512590B1589}"/>
              </a:ext>
            </a:extLst>
          </p:cNvPr>
          <p:cNvCxnSpPr>
            <a:cxnSpLocks/>
            <a:stCxn id="34" idx="0"/>
            <a:endCxn id="18" idx="0"/>
          </p:cNvCxnSpPr>
          <p:nvPr/>
        </p:nvCxnSpPr>
        <p:spPr>
          <a:xfrm rot="16200000" flipV="1">
            <a:off x="4385961" y="589882"/>
            <a:ext cx="13820" cy="3357192"/>
          </a:xfrm>
          <a:prstGeom prst="curvedConnector3">
            <a:avLst>
              <a:gd name="adj1" fmla="val 175412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931415F7-7272-8C41-93DF-FAACBFBCB5D7}"/>
              </a:ext>
            </a:extLst>
          </p:cNvPr>
          <p:cNvSpPr/>
          <p:nvPr/>
        </p:nvSpPr>
        <p:spPr>
          <a:xfrm>
            <a:off x="7174083" y="2275388"/>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代码开发</a:t>
            </a:r>
            <a:endParaRPr kumimoji="1" lang="en-US" altLang="zh-CN" dirty="0"/>
          </a:p>
        </p:txBody>
      </p:sp>
      <p:sp>
        <p:nvSpPr>
          <p:cNvPr id="49" name="右箭头 48">
            <a:extLst>
              <a:ext uri="{FF2B5EF4-FFF2-40B4-BE49-F238E27FC236}">
                <a16:creationId xmlns:a16="http://schemas.microsoft.com/office/drawing/2014/main" id="{126A2E8F-E0EE-174B-984C-8F16310C11C8}"/>
              </a:ext>
            </a:extLst>
          </p:cNvPr>
          <p:cNvSpPr/>
          <p:nvPr/>
        </p:nvSpPr>
        <p:spPr>
          <a:xfrm>
            <a:off x="3308398" y="2530588"/>
            <a:ext cx="494953" cy="26194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1" name="右箭头 50">
            <a:extLst>
              <a:ext uri="{FF2B5EF4-FFF2-40B4-BE49-F238E27FC236}">
                <a16:creationId xmlns:a16="http://schemas.microsoft.com/office/drawing/2014/main" id="{1A1550ED-ED67-C34B-AFB0-80264E112C2B}"/>
              </a:ext>
            </a:extLst>
          </p:cNvPr>
          <p:cNvSpPr/>
          <p:nvPr/>
        </p:nvSpPr>
        <p:spPr>
          <a:xfrm>
            <a:off x="4985661" y="2550805"/>
            <a:ext cx="494953" cy="26194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4" name="右箭头 53">
            <a:extLst>
              <a:ext uri="{FF2B5EF4-FFF2-40B4-BE49-F238E27FC236}">
                <a16:creationId xmlns:a16="http://schemas.microsoft.com/office/drawing/2014/main" id="{E3B8201A-46C3-3446-B2AE-2A072E310966}"/>
              </a:ext>
            </a:extLst>
          </p:cNvPr>
          <p:cNvSpPr/>
          <p:nvPr/>
        </p:nvSpPr>
        <p:spPr>
          <a:xfrm>
            <a:off x="6671027" y="2549406"/>
            <a:ext cx="494953" cy="26194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59" name="曲线连接符 58">
            <a:extLst>
              <a:ext uri="{FF2B5EF4-FFF2-40B4-BE49-F238E27FC236}">
                <a16:creationId xmlns:a16="http://schemas.microsoft.com/office/drawing/2014/main" id="{15426A72-D45E-8944-9C11-97964A901A85}"/>
              </a:ext>
            </a:extLst>
          </p:cNvPr>
          <p:cNvCxnSpPr>
            <a:cxnSpLocks/>
            <a:stCxn id="43" idx="0"/>
            <a:endCxn id="34" idx="0"/>
          </p:cNvCxnSpPr>
          <p:nvPr/>
        </p:nvCxnSpPr>
        <p:spPr>
          <a:xfrm rot="16200000" flipV="1">
            <a:off x="6918504" y="1428351"/>
            <a:ext cx="12700" cy="1694074"/>
          </a:xfrm>
          <a:prstGeom prst="curved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右箭头 81">
            <a:extLst>
              <a:ext uri="{FF2B5EF4-FFF2-40B4-BE49-F238E27FC236}">
                <a16:creationId xmlns:a16="http://schemas.microsoft.com/office/drawing/2014/main" id="{59E34D51-5D04-6542-BD6B-C776219B36F3}"/>
              </a:ext>
            </a:extLst>
          </p:cNvPr>
          <p:cNvSpPr/>
          <p:nvPr/>
        </p:nvSpPr>
        <p:spPr>
          <a:xfrm>
            <a:off x="8356998" y="2549406"/>
            <a:ext cx="494953" cy="26194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0" name="圆角矩形 89">
            <a:extLst>
              <a:ext uri="{FF2B5EF4-FFF2-40B4-BE49-F238E27FC236}">
                <a16:creationId xmlns:a16="http://schemas.microsoft.com/office/drawing/2014/main" id="{3CE06585-FCE6-A343-8A5B-ED550E27C9B0}"/>
              </a:ext>
            </a:extLst>
          </p:cNvPr>
          <p:cNvSpPr/>
          <p:nvPr/>
        </p:nvSpPr>
        <p:spPr>
          <a:xfrm>
            <a:off x="8847399" y="2288617"/>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数据测试</a:t>
            </a:r>
            <a:endParaRPr kumimoji="1" lang="en-US" altLang="zh-CN" dirty="0"/>
          </a:p>
        </p:txBody>
      </p:sp>
      <p:sp>
        <p:nvSpPr>
          <p:cNvPr id="91" name="右箭头 90">
            <a:extLst>
              <a:ext uri="{FF2B5EF4-FFF2-40B4-BE49-F238E27FC236}">
                <a16:creationId xmlns:a16="http://schemas.microsoft.com/office/drawing/2014/main" id="{D7715039-6C29-B248-B598-9ED8A033E738}"/>
              </a:ext>
            </a:extLst>
          </p:cNvPr>
          <p:cNvSpPr/>
          <p:nvPr/>
        </p:nvSpPr>
        <p:spPr>
          <a:xfrm>
            <a:off x="10030314" y="2549406"/>
            <a:ext cx="494953" cy="26194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2" name="圆角矩形 91">
            <a:extLst>
              <a:ext uri="{FF2B5EF4-FFF2-40B4-BE49-F238E27FC236}">
                <a16:creationId xmlns:a16="http://schemas.microsoft.com/office/drawing/2014/main" id="{640267FE-728F-1C4D-9D6B-BCE1FE094D55}"/>
              </a:ext>
            </a:extLst>
          </p:cNvPr>
          <p:cNvSpPr/>
          <p:nvPr/>
        </p:nvSpPr>
        <p:spPr>
          <a:xfrm>
            <a:off x="10520715" y="2281597"/>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编译部署</a:t>
            </a:r>
            <a:endParaRPr kumimoji="1" lang="en-US" altLang="zh-CN" dirty="0"/>
          </a:p>
        </p:txBody>
      </p:sp>
      <p:cxnSp>
        <p:nvCxnSpPr>
          <p:cNvPr id="1049" name="曲线连接符 1048">
            <a:extLst>
              <a:ext uri="{FF2B5EF4-FFF2-40B4-BE49-F238E27FC236}">
                <a16:creationId xmlns:a16="http://schemas.microsoft.com/office/drawing/2014/main" id="{D1B3D06A-860E-F94C-9F3C-B0A8CFE62AFB}"/>
              </a:ext>
            </a:extLst>
          </p:cNvPr>
          <p:cNvCxnSpPr>
            <a:stCxn id="90" idx="0"/>
            <a:endCxn id="43" idx="0"/>
          </p:cNvCxnSpPr>
          <p:nvPr/>
        </p:nvCxnSpPr>
        <p:spPr>
          <a:xfrm rot="16200000" flipV="1">
            <a:off x="8595585" y="1445345"/>
            <a:ext cx="13229" cy="1673316"/>
          </a:xfrm>
          <a:prstGeom prst="curvedConnector3">
            <a:avLst>
              <a:gd name="adj1" fmla="val 182802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5" name="图片 104">
            <a:extLst>
              <a:ext uri="{FF2B5EF4-FFF2-40B4-BE49-F238E27FC236}">
                <a16:creationId xmlns:a16="http://schemas.microsoft.com/office/drawing/2014/main" id="{37998B6E-A36E-BD4E-86C9-F781E26CA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0565" y="4058626"/>
            <a:ext cx="1463213" cy="1229099"/>
          </a:xfrm>
          <a:prstGeom prst="rect">
            <a:avLst/>
          </a:prstGeom>
        </p:spPr>
      </p:pic>
      <p:cxnSp>
        <p:nvCxnSpPr>
          <p:cNvPr id="1061" name="直线箭头连接符 1060">
            <a:extLst>
              <a:ext uri="{FF2B5EF4-FFF2-40B4-BE49-F238E27FC236}">
                <a16:creationId xmlns:a16="http://schemas.microsoft.com/office/drawing/2014/main" id="{67F53AA3-36C2-3748-958B-0B404E1C7119}"/>
              </a:ext>
            </a:extLst>
          </p:cNvPr>
          <p:cNvCxnSpPr>
            <a:stCxn id="92" idx="2"/>
            <a:endCxn id="105" idx="0"/>
          </p:cNvCxnSpPr>
          <p:nvPr/>
        </p:nvCxnSpPr>
        <p:spPr>
          <a:xfrm flipH="1">
            <a:off x="11112172" y="3065119"/>
            <a:ext cx="1" cy="9935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右箭头 107">
            <a:extLst>
              <a:ext uri="{FF2B5EF4-FFF2-40B4-BE49-F238E27FC236}">
                <a16:creationId xmlns:a16="http://schemas.microsoft.com/office/drawing/2014/main" id="{0EB8A8EC-6F93-1546-93DD-0D12B38CDED7}"/>
              </a:ext>
            </a:extLst>
          </p:cNvPr>
          <p:cNvSpPr/>
          <p:nvPr/>
        </p:nvSpPr>
        <p:spPr>
          <a:xfrm rot="16200000">
            <a:off x="10964112" y="2018206"/>
            <a:ext cx="281270" cy="247096"/>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9" name="圆角矩形 108">
            <a:extLst>
              <a:ext uri="{FF2B5EF4-FFF2-40B4-BE49-F238E27FC236}">
                <a16:creationId xmlns:a16="http://schemas.microsoft.com/office/drawing/2014/main" id="{D4DB30CB-F3E0-AA48-98C6-106B94B660C0}"/>
              </a:ext>
            </a:extLst>
          </p:cNvPr>
          <p:cNvSpPr/>
          <p:nvPr/>
        </p:nvSpPr>
        <p:spPr>
          <a:xfrm>
            <a:off x="10520715" y="1222371"/>
            <a:ext cx="1182915" cy="783522"/>
          </a:xfrm>
          <a:prstGeom prst="roundRect">
            <a:avLst/>
          </a:prstGeom>
          <a:solidFill>
            <a:schemeClr val="accent3">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设计文档</a:t>
            </a:r>
            <a:endParaRPr kumimoji="1" lang="en-US" altLang="zh-CN" dirty="0"/>
          </a:p>
        </p:txBody>
      </p:sp>
      <p:cxnSp>
        <p:nvCxnSpPr>
          <p:cNvPr id="1065" name="曲线连接符 1064">
            <a:extLst>
              <a:ext uri="{FF2B5EF4-FFF2-40B4-BE49-F238E27FC236}">
                <a16:creationId xmlns:a16="http://schemas.microsoft.com/office/drawing/2014/main" id="{79188D3A-96F1-404A-8792-4691C955C57B}"/>
              </a:ext>
            </a:extLst>
          </p:cNvPr>
          <p:cNvCxnSpPr>
            <a:stCxn id="92" idx="0"/>
            <a:endCxn id="43" idx="0"/>
          </p:cNvCxnSpPr>
          <p:nvPr/>
        </p:nvCxnSpPr>
        <p:spPr>
          <a:xfrm rot="16200000" flipV="1">
            <a:off x="9435753" y="605177"/>
            <a:ext cx="6209" cy="3346632"/>
          </a:xfrm>
          <a:prstGeom prst="curvedConnector3">
            <a:avLst>
              <a:gd name="adj1" fmla="val 594749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7" name="文本框 1066">
            <a:extLst>
              <a:ext uri="{FF2B5EF4-FFF2-40B4-BE49-F238E27FC236}">
                <a16:creationId xmlns:a16="http://schemas.microsoft.com/office/drawing/2014/main" id="{2B8813AB-B2B8-F247-A11F-46934629A0BD}"/>
              </a:ext>
            </a:extLst>
          </p:cNvPr>
          <p:cNvSpPr txBox="1"/>
          <p:nvPr/>
        </p:nvSpPr>
        <p:spPr>
          <a:xfrm>
            <a:off x="3555874" y="6054465"/>
            <a:ext cx="4713060" cy="400110"/>
          </a:xfrm>
          <a:prstGeom prst="rect">
            <a:avLst/>
          </a:prstGeom>
          <a:noFill/>
        </p:spPr>
        <p:txBody>
          <a:bodyPr wrap="square" rtlCol="0">
            <a:spAutoFit/>
          </a:bodyPr>
          <a:lstStyle/>
          <a:p>
            <a:r>
              <a:rPr kumimoji="1" lang="zh-CN" altLang="en-US" sz="2000" dirty="0"/>
              <a:t>问题 </a:t>
            </a:r>
            <a:r>
              <a:rPr kumimoji="1" lang="en-US" altLang="zh-CN" sz="2000" dirty="0"/>
              <a:t> &gt; </a:t>
            </a:r>
            <a:r>
              <a:rPr kumimoji="1" lang="zh-CN" altLang="en-US" sz="2000" dirty="0"/>
              <a:t> 需求 </a:t>
            </a:r>
            <a:r>
              <a:rPr kumimoji="1" lang="en-US" altLang="zh-CN" sz="2000" dirty="0"/>
              <a:t> &gt; </a:t>
            </a:r>
            <a:r>
              <a:rPr kumimoji="1" lang="zh-CN" altLang="en-US" sz="2000" dirty="0"/>
              <a:t> 功能 </a:t>
            </a:r>
            <a:r>
              <a:rPr kumimoji="1" lang="en-US" altLang="zh-CN" sz="2000" dirty="0"/>
              <a:t> &gt;</a:t>
            </a:r>
            <a:r>
              <a:rPr kumimoji="1" lang="zh-CN" altLang="en-US" sz="2000" dirty="0"/>
              <a:t> </a:t>
            </a:r>
            <a:r>
              <a:rPr kumimoji="1" lang="en-US" altLang="zh-CN" sz="2000" dirty="0"/>
              <a:t> </a:t>
            </a:r>
            <a:r>
              <a:rPr kumimoji="1" lang="zh-CN" altLang="en-US" sz="2000" dirty="0"/>
              <a:t>设计 </a:t>
            </a:r>
            <a:r>
              <a:rPr kumimoji="1" lang="en-US" altLang="zh-CN" sz="2000" dirty="0"/>
              <a:t> &gt;</a:t>
            </a:r>
            <a:r>
              <a:rPr kumimoji="1" lang="zh-CN" altLang="en-US" sz="2000" dirty="0"/>
              <a:t> </a:t>
            </a:r>
            <a:r>
              <a:rPr kumimoji="1" lang="en-US" altLang="zh-CN" sz="2000" dirty="0"/>
              <a:t> </a:t>
            </a:r>
            <a:r>
              <a:rPr kumimoji="1" lang="zh-CN" altLang="en-US" sz="2000" dirty="0"/>
              <a:t>实现</a:t>
            </a:r>
          </a:p>
        </p:txBody>
      </p:sp>
    </p:spTree>
    <p:extLst>
      <p:ext uri="{BB962C8B-B14F-4D97-AF65-F5344CB8AC3E}">
        <p14:creationId xmlns:p14="http://schemas.microsoft.com/office/powerpoint/2010/main" val="151248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dissolve">
                                      <p:cBhvr>
                                        <p:cTn id="28" dur="500"/>
                                        <p:tgtEl>
                                          <p:spTgt spid="4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dissolve">
                                      <p:cBhvr>
                                        <p:cTn id="36" dur="500"/>
                                        <p:tgtEl>
                                          <p:spTgt spid="27"/>
                                        </p:tgtEl>
                                      </p:cBhvr>
                                    </p:animEffect>
                                  </p:childTnLst>
                                </p:cTn>
                              </p:par>
                              <p:par>
                                <p:cTn id="37" presetID="9"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dissolve">
                                      <p:cBhvr>
                                        <p:cTn id="39" dur="500"/>
                                        <p:tgtEl>
                                          <p:spTgt spid="102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dissolve">
                                      <p:cBhvr>
                                        <p:cTn id="44" dur="500"/>
                                        <p:tgtEl>
                                          <p:spTgt spid="5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dissolv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dissolv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dissolve">
                                      <p:cBhvr>
                                        <p:cTn id="65" dur="500"/>
                                        <p:tgtEl>
                                          <p:spTgt spid="5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dissolv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dissolve">
                                      <p:cBhvr>
                                        <p:cTn id="73" dur="500"/>
                                        <p:tgtEl>
                                          <p:spTgt spid="5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067"/>
                                        </p:tgtEl>
                                        <p:attrNameLst>
                                          <p:attrName>style.visibility</p:attrName>
                                        </p:attrNameLst>
                                      </p:cBhvr>
                                      <p:to>
                                        <p:strVal val="visible"/>
                                      </p:to>
                                    </p:set>
                                    <p:animEffect transition="in" filter="dissolve">
                                      <p:cBhvr>
                                        <p:cTn id="78" dur="500"/>
                                        <p:tgtEl>
                                          <p:spTgt spid="1067"/>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dissolve">
                                      <p:cBhvr>
                                        <p:cTn id="83" dur="500"/>
                                        <p:tgtEl>
                                          <p:spTgt spid="82"/>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dissolve">
                                      <p:cBhvr>
                                        <p:cTn id="86" dur="500"/>
                                        <p:tgtEl>
                                          <p:spTgt spid="90"/>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1049"/>
                                        </p:tgtEl>
                                        <p:attrNameLst>
                                          <p:attrName>style.visibility</p:attrName>
                                        </p:attrNameLst>
                                      </p:cBhvr>
                                      <p:to>
                                        <p:strVal val="visible"/>
                                      </p:to>
                                    </p:set>
                                    <p:animEffect transition="in" filter="dissolve">
                                      <p:cBhvr>
                                        <p:cTn id="91" dur="500"/>
                                        <p:tgtEl>
                                          <p:spTgt spid="1049"/>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1"/>
                                        </p:tgtEl>
                                        <p:attrNameLst>
                                          <p:attrName>style.visibility</p:attrName>
                                        </p:attrNameLst>
                                      </p:cBhvr>
                                      <p:to>
                                        <p:strVal val="visible"/>
                                      </p:to>
                                    </p:set>
                                    <p:animEffect transition="in" filter="dissolve">
                                      <p:cBhvr>
                                        <p:cTn id="96" dur="500"/>
                                        <p:tgtEl>
                                          <p:spTgt spid="9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2"/>
                                        </p:tgtEl>
                                        <p:attrNameLst>
                                          <p:attrName>style.visibility</p:attrName>
                                        </p:attrNameLst>
                                      </p:cBhvr>
                                      <p:to>
                                        <p:strVal val="visible"/>
                                      </p:to>
                                    </p:set>
                                    <p:animEffect transition="in" filter="dissolve">
                                      <p:cBhvr>
                                        <p:cTn id="99" dur="500"/>
                                        <p:tgtEl>
                                          <p:spTgt spid="92"/>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nodeType="clickEffect">
                                  <p:stCondLst>
                                    <p:cond delay="0"/>
                                  </p:stCondLst>
                                  <p:childTnLst>
                                    <p:set>
                                      <p:cBhvr>
                                        <p:cTn id="103" dur="1" fill="hold">
                                          <p:stCondLst>
                                            <p:cond delay="0"/>
                                          </p:stCondLst>
                                        </p:cTn>
                                        <p:tgtEl>
                                          <p:spTgt spid="1061"/>
                                        </p:tgtEl>
                                        <p:attrNameLst>
                                          <p:attrName>style.visibility</p:attrName>
                                        </p:attrNameLst>
                                      </p:cBhvr>
                                      <p:to>
                                        <p:strVal val="visible"/>
                                      </p:to>
                                    </p:set>
                                    <p:animEffect transition="in" filter="dissolve">
                                      <p:cBhvr>
                                        <p:cTn id="104" dur="500"/>
                                        <p:tgtEl>
                                          <p:spTgt spid="1061"/>
                                        </p:tgtEl>
                                      </p:cBhvr>
                                    </p:animEffect>
                                  </p:childTnLst>
                                </p:cTn>
                              </p:par>
                              <p:par>
                                <p:cTn id="105" presetID="9" presetClass="entr" presetSubtype="0" fill="hold" nodeType="withEffect">
                                  <p:stCondLst>
                                    <p:cond delay="0"/>
                                  </p:stCondLst>
                                  <p:childTnLst>
                                    <p:set>
                                      <p:cBhvr>
                                        <p:cTn id="106" dur="1" fill="hold">
                                          <p:stCondLst>
                                            <p:cond delay="0"/>
                                          </p:stCondLst>
                                        </p:cTn>
                                        <p:tgtEl>
                                          <p:spTgt spid="105"/>
                                        </p:tgtEl>
                                        <p:attrNameLst>
                                          <p:attrName>style.visibility</p:attrName>
                                        </p:attrNameLst>
                                      </p:cBhvr>
                                      <p:to>
                                        <p:strVal val="visible"/>
                                      </p:to>
                                    </p:set>
                                    <p:animEffect transition="in" filter="dissolve">
                                      <p:cBhvr>
                                        <p:cTn id="107" dur="500"/>
                                        <p:tgtEl>
                                          <p:spTgt spid="105"/>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1065"/>
                                        </p:tgtEl>
                                        <p:attrNameLst>
                                          <p:attrName>style.visibility</p:attrName>
                                        </p:attrNameLst>
                                      </p:cBhvr>
                                      <p:to>
                                        <p:strVal val="visible"/>
                                      </p:to>
                                    </p:set>
                                    <p:animEffect transition="in" filter="dissolve">
                                      <p:cBhvr>
                                        <p:cTn id="112" dur="500"/>
                                        <p:tgtEl>
                                          <p:spTgt spid="1065"/>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108"/>
                                        </p:tgtEl>
                                        <p:attrNameLst>
                                          <p:attrName>style.visibility</p:attrName>
                                        </p:attrNameLst>
                                      </p:cBhvr>
                                      <p:to>
                                        <p:strVal val="visible"/>
                                      </p:to>
                                    </p:set>
                                    <p:animEffect transition="in" filter="dissolve">
                                      <p:cBhvr>
                                        <p:cTn id="117" dur="500"/>
                                        <p:tgtEl>
                                          <p:spTgt spid="108"/>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dissolve">
                                      <p:cBhvr>
                                        <p:cTn id="12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4" grpId="0" animBg="1"/>
      <p:bldP spid="34" grpId="0" animBg="1"/>
      <p:bldP spid="43" grpId="0" animBg="1"/>
      <p:bldP spid="49" grpId="0" animBg="1"/>
      <p:bldP spid="51" grpId="0" animBg="1"/>
      <p:bldP spid="54" grpId="0" animBg="1"/>
      <p:bldP spid="82" grpId="0" animBg="1"/>
      <p:bldP spid="90" grpId="0" animBg="1"/>
      <p:bldP spid="91" grpId="0" animBg="1"/>
      <p:bldP spid="92" grpId="0" animBg="1"/>
      <p:bldP spid="108" grpId="0" animBg="1"/>
      <p:bldP spid="109" grpId="0" animBg="1"/>
      <p:bldP spid="10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6" name="矩形 5">
            <a:extLst>
              <a:ext uri="{FF2B5EF4-FFF2-40B4-BE49-F238E27FC236}">
                <a16:creationId xmlns:a16="http://schemas.microsoft.com/office/drawing/2014/main" id="{6E2611BD-6145-6146-A493-13CA6D8330B7}"/>
              </a:ext>
            </a:extLst>
          </p:cNvPr>
          <p:cNvSpPr/>
          <p:nvPr/>
        </p:nvSpPr>
        <p:spPr>
          <a:xfrm>
            <a:off x="2124484" y="1131159"/>
            <a:ext cx="2697333" cy="646331"/>
          </a:xfrm>
          <a:prstGeom prst="rect">
            <a:avLst/>
          </a:prstGeom>
        </p:spPr>
        <p:txBody>
          <a:bodyPr wrap="square">
            <a:spAutoFit/>
          </a:bodyPr>
          <a:lstStyle/>
          <a:p>
            <a:r>
              <a:rPr lang="zh-CN" altLang="en-US" sz="3600" b="1" spc="100" dirty="0">
                <a:solidFill>
                  <a:schemeClr val="accent1"/>
                </a:solidFill>
                <a:latin typeface="+mj-ea"/>
                <a:ea typeface="+mj-ea"/>
              </a:rPr>
              <a:t>目录</a:t>
            </a:r>
            <a:endParaRPr lang="en-US" altLang="zh-CN" sz="3200" b="1" spc="100" dirty="0">
              <a:solidFill>
                <a:schemeClr val="accent1"/>
              </a:solidFill>
              <a:latin typeface="+mj-ea"/>
              <a:ea typeface="+mj-ea"/>
            </a:endParaRPr>
          </a:p>
        </p:txBody>
      </p:sp>
      <p:sp>
        <p:nvSpPr>
          <p:cNvPr id="5" name="文本占位符 4">
            <a:extLst>
              <a:ext uri="{FF2B5EF4-FFF2-40B4-BE49-F238E27FC236}">
                <a16:creationId xmlns:a16="http://schemas.microsoft.com/office/drawing/2014/main" id="{D2241487-831F-E24B-A10A-C1312AF43A52}"/>
              </a:ext>
            </a:extLst>
          </p:cNvPr>
          <p:cNvSpPr>
            <a:spLocks noGrp="1"/>
          </p:cNvSpPr>
          <p:nvPr>
            <p:ph type="body" sz="quarter" idx="10"/>
          </p:nvPr>
        </p:nvSpPr>
        <p:spPr>
          <a:xfrm>
            <a:off x="1117599" y="2170615"/>
            <a:ext cx="457201" cy="725598"/>
          </a:xfrm>
        </p:spPr>
        <p:txBody>
          <a:bodyPr/>
          <a:lstStyle/>
          <a:p>
            <a:r>
              <a:rPr lang="en-US" altLang="zh-CN" dirty="0">
                <a:solidFill>
                  <a:schemeClr val="accent2"/>
                </a:solidFill>
              </a:rPr>
              <a:t>1</a:t>
            </a:r>
            <a:endParaRPr lang="zh-CN" altLang="en-US" dirty="0">
              <a:solidFill>
                <a:schemeClr val="accent2"/>
              </a:solidFill>
            </a:endParaRPr>
          </a:p>
        </p:txBody>
      </p:sp>
      <p:sp>
        <p:nvSpPr>
          <p:cNvPr id="12" name="文本占位符 4">
            <a:extLst>
              <a:ext uri="{FF2B5EF4-FFF2-40B4-BE49-F238E27FC236}">
                <a16:creationId xmlns:a16="http://schemas.microsoft.com/office/drawing/2014/main" id="{F2BFFBEA-2E1E-8240-8F89-FC47F33513DA}"/>
              </a:ext>
            </a:extLst>
          </p:cNvPr>
          <p:cNvSpPr txBox="1">
            <a:spLocks/>
          </p:cNvSpPr>
          <p:nvPr/>
        </p:nvSpPr>
        <p:spPr>
          <a:xfrm>
            <a:off x="1117597" y="3144283"/>
            <a:ext cx="457201" cy="725598"/>
          </a:xfrm>
          <a:prstGeom prst="rect">
            <a:avLst/>
          </a:prstGeom>
        </p:spPr>
        <p:txBody>
          <a:bodyPr vert="horz" lIns="0" tIns="45720" rIns="9000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4400" b="1" kern="1200" spc="100" baseline="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2"/>
                </a:solidFill>
              </a:rPr>
              <a:t>2</a:t>
            </a:r>
            <a:endParaRPr lang="zh-CN" altLang="en-US" dirty="0">
              <a:solidFill>
                <a:schemeClr val="accent2"/>
              </a:solidFill>
            </a:endParaRPr>
          </a:p>
        </p:txBody>
      </p:sp>
      <p:sp>
        <p:nvSpPr>
          <p:cNvPr id="13" name="文本占位符 4">
            <a:extLst>
              <a:ext uri="{FF2B5EF4-FFF2-40B4-BE49-F238E27FC236}">
                <a16:creationId xmlns:a16="http://schemas.microsoft.com/office/drawing/2014/main" id="{5AFEB3B2-10D7-B54C-9DEA-CB9168C166E2}"/>
              </a:ext>
            </a:extLst>
          </p:cNvPr>
          <p:cNvSpPr txBox="1">
            <a:spLocks/>
          </p:cNvSpPr>
          <p:nvPr/>
        </p:nvSpPr>
        <p:spPr>
          <a:xfrm>
            <a:off x="1118940" y="4040435"/>
            <a:ext cx="457201" cy="725598"/>
          </a:xfrm>
          <a:prstGeom prst="rect">
            <a:avLst/>
          </a:prstGeom>
        </p:spPr>
        <p:txBody>
          <a:bodyPr vert="horz" lIns="0" tIns="45720" rIns="9000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4400" b="1" kern="1200" spc="100" baseline="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2"/>
                </a:solidFill>
              </a:rPr>
              <a:t>3</a:t>
            </a:r>
            <a:endParaRPr lang="zh-CN" altLang="en-US" dirty="0">
              <a:solidFill>
                <a:schemeClr val="accent2"/>
              </a:solidFill>
            </a:endParaRPr>
          </a:p>
        </p:txBody>
      </p:sp>
      <p:sp>
        <p:nvSpPr>
          <p:cNvPr id="14" name="文本占位符 4">
            <a:extLst>
              <a:ext uri="{FF2B5EF4-FFF2-40B4-BE49-F238E27FC236}">
                <a16:creationId xmlns:a16="http://schemas.microsoft.com/office/drawing/2014/main" id="{19EF2A73-E408-9441-A8F6-D967B3F29196}"/>
              </a:ext>
            </a:extLst>
          </p:cNvPr>
          <p:cNvSpPr txBox="1">
            <a:spLocks/>
          </p:cNvSpPr>
          <p:nvPr/>
        </p:nvSpPr>
        <p:spPr>
          <a:xfrm>
            <a:off x="1117597" y="5010665"/>
            <a:ext cx="457201" cy="725598"/>
          </a:xfrm>
          <a:prstGeom prst="rect">
            <a:avLst/>
          </a:prstGeom>
        </p:spPr>
        <p:txBody>
          <a:bodyPr vert="horz" lIns="0" tIns="45720" rIns="9000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4400" b="1" kern="1200" spc="100" baseline="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2"/>
                </a:solidFill>
              </a:rPr>
              <a:t>4</a:t>
            </a:r>
            <a:endParaRPr lang="zh-CN" altLang="en-US" dirty="0">
              <a:solidFill>
                <a:schemeClr val="accent2"/>
              </a:solidFill>
            </a:endParaRPr>
          </a:p>
        </p:txBody>
      </p:sp>
      <p:sp>
        <p:nvSpPr>
          <p:cNvPr id="7" name="文本框 6">
            <a:extLst>
              <a:ext uri="{FF2B5EF4-FFF2-40B4-BE49-F238E27FC236}">
                <a16:creationId xmlns:a16="http://schemas.microsoft.com/office/drawing/2014/main" id="{44BF4F5D-E5E4-D144-80A4-7A896F0FECBB}"/>
              </a:ext>
            </a:extLst>
          </p:cNvPr>
          <p:cNvSpPr txBox="1"/>
          <p:nvPr/>
        </p:nvSpPr>
        <p:spPr>
          <a:xfrm>
            <a:off x="2124484" y="2241026"/>
            <a:ext cx="1878556" cy="584775"/>
          </a:xfrm>
          <a:prstGeom prst="rect">
            <a:avLst/>
          </a:prstGeom>
          <a:noFill/>
        </p:spPr>
        <p:txBody>
          <a:bodyPr wrap="square" rtlCol="0">
            <a:spAutoFit/>
          </a:bodyPr>
          <a:lstStyle/>
          <a:p>
            <a:r>
              <a:rPr kumimoji="1" lang="zh-CN" altLang="en-US" sz="3200" b="1" dirty="0">
                <a:solidFill>
                  <a:schemeClr val="accent1"/>
                </a:solidFill>
              </a:rPr>
              <a:t>研究背景</a:t>
            </a:r>
          </a:p>
        </p:txBody>
      </p:sp>
      <p:sp>
        <p:nvSpPr>
          <p:cNvPr id="15" name="文本框 14">
            <a:extLst>
              <a:ext uri="{FF2B5EF4-FFF2-40B4-BE49-F238E27FC236}">
                <a16:creationId xmlns:a16="http://schemas.microsoft.com/office/drawing/2014/main" id="{6804C668-3C10-7B40-AA0E-67ED7A6C63EB}"/>
              </a:ext>
            </a:extLst>
          </p:cNvPr>
          <p:cNvSpPr txBox="1"/>
          <p:nvPr/>
        </p:nvSpPr>
        <p:spPr>
          <a:xfrm>
            <a:off x="2124483" y="3210690"/>
            <a:ext cx="1878556" cy="584775"/>
          </a:xfrm>
          <a:prstGeom prst="rect">
            <a:avLst/>
          </a:prstGeom>
          <a:noFill/>
        </p:spPr>
        <p:txBody>
          <a:bodyPr wrap="square" rtlCol="0">
            <a:spAutoFit/>
          </a:bodyPr>
          <a:lstStyle/>
          <a:p>
            <a:r>
              <a:rPr kumimoji="1" lang="zh-CN" altLang="en-US" sz="3200" b="1" dirty="0">
                <a:solidFill>
                  <a:schemeClr val="accent1"/>
                </a:solidFill>
              </a:rPr>
              <a:t>设计方案</a:t>
            </a:r>
          </a:p>
        </p:txBody>
      </p:sp>
      <p:sp>
        <p:nvSpPr>
          <p:cNvPr id="16" name="文本框 15">
            <a:extLst>
              <a:ext uri="{FF2B5EF4-FFF2-40B4-BE49-F238E27FC236}">
                <a16:creationId xmlns:a16="http://schemas.microsoft.com/office/drawing/2014/main" id="{F481F78F-6164-464E-AFCC-CE9500FF9F20}"/>
              </a:ext>
            </a:extLst>
          </p:cNvPr>
          <p:cNvSpPr txBox="1"/>
          <p:nvPr/>
        </p:nvSpPr>
        <p:spPr>
          <a:xfrm>
            <a:off x="2124483" y="4110846"/>
            <a:ext cx="2313045" cy="584775"/>
          </a:xfrm>
          <a:prstGeom prst="rect">
            <a:avLst/>
          </a:prstGeom>
          <a:noFill/>
        </p:spPr>
        <p:txBody>
          <a:bodyPr wrap="square" rtlCol="0">
            <a:spAutoFit/>
          </a:bodyPr>
          <a:lstStyle/>
          <a:p>
            <a:r>
              <a:rPr kumimoji="1" lang="zh-CN" altLang="en-US" sz="3200" b="1" dirty="0">
                <a:solidFill>
                  <a:schemeClr val="accent1"/>
                </a:solidFill>
              </a:rPr>
              <a:t>系统实现</a:t>
            </a:r>
          </a:p>
        </p:txBody>
      </p:sp>
      <p:sp>
        <p:nvSpPr>
          <p:cNvPr id="17" name="文本框 16">
            <a:extLst>
              <a:ext uri="{FF2B5EF4-FFF2-40B4-BE49-F238E27FC236}">
                <a16:creationId xmlns:a16="http://schemas.microsoft.com/office/drawing/2014/main" id="{F6154B44-34D9-0142-8EF8-F1B664581A5B}"/>
              </a:ext>
            </a:extLst>
          </p:cNvPr>
          <p:cNvSpPr txBox="1"/>
          <p:nvPr/>
        </p:nvSpPr>
        <p:spPr>
          <a:xfrm>
            <a:off x="2124484" y="5080510"/>
            <a:ext cx="1878556" cy="584775"/>
          </a:xfrm>
          <a:prstGeom prst="rect">
            <a:avLst/>
          </a:prstGeom>
          <a:noFill/>
        </p:spPr>
        <p:txBody>
          <a:bodyPr wrap="square" rtlCol="0">
            <a:spAutoFit/>
          </a:bodyPr>
          <a:lstStyle/>
          <a:p>
            <a:r>
              <a:rPr kumimoji="1" lang="zh-CN" altLang="en-US" sz="3200" b="1" dirty="0">
                <a:solidFill>
                  <a:schemeClr val="accent1"/>
                </a:solidFill>
              </a:rPr>
              <a:t>开发规范</a:t>
            </a:r>
          </a:p>
        </p:txBody>
      </p:sp>
    </p:spTree>
    <p:extLst>
      <p:ext uri="{BB962C8B-B14F-4D97-AF65-F5344CB8AC3E}">
        <p14:creationId xmlns:p14="http://schemas.microsoft.com/office/powerpoint/2010/main" val="22340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20</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39065"/>
            <a:ext cx="1182914" cy="176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106750"/>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系统结构</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sp>
        <p:nvSpPr>
          <p:cNvPr id="12" name="矩形 11">
            <a:extLst>
              <a:ext uri="{FF2B5EF4-FFF2-40B4-BE49-F238E27FC236}">
                <a16:creationId xmlns:a16="http://schemas.microsoft.com/office/drawing/2014/main" id="{06BD9A8D-B3A2-5242-A891-3785C58A0742}"/>
              </a:ext>
            </a:extLst>
          </p:cNvPr>
          <p:cNvSpPr/>
          <p:nvPr/>
        </p:nvSpPr>
        <p:spPr>
          <a:xfrm>
            <a:off x="735317" y="2454388"/>
            <a:ext cx="1107996" cy="369332"/>
          </a:xfrm>
          <a:prstGeom prst="rect">
            <a:avLst/>
          </a:prstGeom>
        </p:spPr>
        <p:txBody>
          <a:bodyPr wrap="none">
            <a:spAutoFit/>
          </a:bodyPr>
          <a:lstStyle/>
          <a:p>
            <a:pPr algn="ctr"/>
            <a:r>
              <a:rPr lang="zh-CN" altLang="en-US" b="1" dirty="0">
                <a:cs typeface="+mn-ea"/>
                <a:sym typeface="+mn-lt"/>
              </a:rPr>
              <a:t>基本结构</a:t>
            </a:r>
          </a:p>
        </p:txBody>
      </p:sp>
      <p:pic>
        <p:nvPicPr>
          <p:cNvPr id="5" name="图片 4">
            <a:extLst>
              <a:ext uri="{FF2B5EF4-FFF2-40B4-BE49-F238E27FC236}">
                <a16:creationId xmlns:a16="http://schemas.microsoft.com/office/drawing/2014/main" id="{0878AE54-F88E-EB44-A67C-94B9C8745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215" y="622298"/>
            <a:ext cx="8019895" cy="4153160"/>
          </a:xfrm>
          <a:prstGeom prst="rect">
            <a:avLst/>
          </a:prstGeom>
        </p:spPr>
      </p:pic>
      <p:pic>
        <p:nvPicPr>
          <p:cNvPr id="8" name="图片 7">
            <a:extLst>
              <a:ext uri="{FF2B5EF4-FFF2-40B4-BE49-F238E27FC236}">
                <a16:creationId xmlns:a16="http://schemas.microsoft.com/office/drawing/2014/main" id="{4FEAFB5C-6571-9F4A-B4F0-BAFC04418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707" y="1441546"/>
            <a:ext cx="8081691" cy="3795450"/>
          </a:xfrm>
          <a:prstGeom prst="rect">
            <a:avLst/>
          </a:prstGeom>
        </p:spPr>
      </p:pic>
      <p:sp>
        <p:nvSpPr>
          <p:cNvPr id="15" name="矩形 14">
            <a:extLst>
              <a:ext uri="{FF2B5EF4-FFF2-40B4-BE49-F238E27FC236}">
                <a16:creationId xmlns:a16="http://schemas.microsoft.com/office/drawing/2014/main" id="{581CE6D0-C8B6-0D48-8FCB-0354F323CA04}"/>
              </a:ext>
            </a:extLst>
          </p:cNvPr>
          <p:cNvSpPr/>
          <p:nvPr/>
        </p:nvSpPr>
        <p:spPr>
          <a:xfrm>
            <a:off x="690629" y="3339271"/>
            <a:ext cx="1236237" cy="369332"/>
          </a:xfrm>
          <a:prstGeom prst="rect">
            <a:avLst/>
          </a:prstGeom>
        </p:spPr>
        <p:txBody>
          <a:bodyPr wrap="none">
            <a:spAutoFit/>
          </a:bodyPr>
          <a:lstStyle/>
          <a:p>
            <a:pPr algn="ctr"/>
            <a:r>
              <a:rPr lang="zh-CN" altLang="en-US" b="1" dirty="0">
                <a:cs typeface="+mn-ea"/>
                <a:sym typeface="+mn-lt"/>
              </a:rPr>
              <a:t>结构迭代</a:t>
            </a:r>
            <a:r>
              <a:rPr lang="en-US" altLang="zh-CN" b="1" dirty="0">
                <a:cs typeface="+mn-ea"/>
                <a:sym typeface="+mn-lt"/>
              </a:rPr>
              <a:t>1</a:t>
            </a:r>
            <a:endParaRPr lang="zh-CN" altLang="en-US" b="1" dirty="0">
              <a:cs typeface="+mn-ea"/>
              <a:sym typeface="+mn-lt"/>
            </a:endParaRPr>
          </a:p>
        </p:txBody>
      </p:sp>
      <p:sp>
        <p:nvSpPr>
          <p:cNvPr id="9" name="文本框 8">
            <a:extLst>
              <a:ext uri="{FF2B5EF4-FFF2-40B4-BE49-F238E27FC236}">
                <a16:creationId xmlns:a16="http://schemas.microsoft.com/office/drawing/2014/main" id="{99400CF9-7589-2A4B-A796-BD6A21AECCB6}"/>
              </a:ext>
            </a:extLst>
          </p:cNvPr>
          <p:cNvSpPr txBox="1"/>
          <p:nvPr/>
        </p:nvSpPr>
        <p:spPr>
          <a:xfrm>
            <a:off x="1021976" y="2299447"/>
            <a:ext cx="184731" cy="369332"/>
          </a:xfrm>
          <a:prstGeom prst="rect">
            <a:avLst/>
          </a:prstGeom>
          <a:noFill/>
        </p:spPr>
        <p:txBody>
          <a:bodyPr wrap="none" rtlCol="0">
            <a:spAutoFit/>
          </a:bodyPr>
          <a:lstStyle/>
          <a:p>
            <a:endParaRPr kumimoji="1" lang="zh-CN" altLang="en-US" dirty="0"/>
          </a:p>
        </p:txBody>
      </p:sp>
      <p:sp>
        <p:nvSpPr>
          <p:cNvPr id="17" name="矩形 16">
            <a:extLst>
              <a:ext uri="{FF2B5EF4-FFF2-40B4-BE49-F238E27FC236}">
                <a16:creationId xmlns:a16="http://schemas.microsoft.com/office/drawing/2014/main" id="{B0776BD0-BDEE-C149-B892-E3125A6538FC}"/>
              </a:ext>
            </a:extLst>
          </p:cNvPr>
          <p:cNvSpPr/>
          <p:nvPr/>
        </p:nvSpPr>
        <p:spPr>
          <a:xfrm>
            <a:off x="690628" y="4224154"/>
            <a:ext cx="1236237" cy="369332"/>
          </a:xfrm>
          <a:prstGeom prst="rect">
            <a:avLst/>
          </a:prstGeom>
        </p:spPr>
        <p:txBody>
          <a:bodyPr wrap="none">
            <a:spAutoFit/>
          </a:bodyPr>
          <a:lstStyle/>
          <a:p>
            <a:pPr algn="ctr"/>
            <a:r>
              <a:rPr lang="zh-CN" altLang="en-US" b="1" dirty="0">
                <a:cs typeface="+mn-ea"/>
                <a:sym typeface="+mn-lt"/>
              </a:rPr>
              <a:t>结构迭代</a:t>
            </a:r>
            <a:r>
              <a:rPr lang="en-US" altLang="zh-CN" b="1" dirty="0">
                <a:cs typeface="+mn-ea"/>
                <a:sym typeface="+mn-lt"/>
              </a:rPr>
              <a:t>2</a:t>
            </a:r>
            <a:endParaRPr lang="zh-CN" altLang="en-US" b="1" dirty="0">
              <a:cs typeface="+mn-ea"/>
              <a:sym typeface="+mn-lt"/>
            </a:endParaRPr>
          </a:p>
        </p:txBody>
      </p:sp>
      <p:pic>
        <p:nvPicPr>
          <p:cNvPr id="14" name="图片 13">
            <a:extLst>
              <a:ext uri="{FF2B5EF4-FFF2-40B4-BE49-F238E27FC236}">
                <a16:creationId xmlns:a16="http://schemas.microsoft.com/office/drawing/2014/main" id="{69A5B2A7-F396-F143-80D9-580C8D3A9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407" y="1904301"/>
            <a:ext cx="8406037" cy="4872822"/>
          </a:xfrm>
          <a:prstGeom prst="rect">
            <a:avLst/>
          </a:prstGeom>
        </p:spPr>
      </p:pic>
    </p:spTree>
    <p:extLst>
      <p:ext uri="{BB962C8B-B14F-4D97-AF65-F5344CB8AC3E}">
        <p14:creationId xmlns:p14="http://schemas.microsoft.com/office/powerpoint/2010/main" val="1926527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1" nodeType="clickEffect">
                                  <p:stCondLst>
                                    <p:cond delay="0"/>
                                  </p:stCondLst>
                                  <p:childTnLst>
                                    <p:animEffect transition="out" filter="dissolv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5" grpId="0"/>
      <p:bldP spid="15" grpId="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21</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b="1" dirty="0">
                <a:solidFill>
                  <a:schemeClr val="accent1"/>
                </a:solidFill>
                <a:latin typeface="+mj-ea"/>
                <a:cs typeface="+mn-ea"/>
              </a:rPr>
              <a:t>系统逻辑</a:t>
            </a:r>
            <a:endParaRPr lang="en-US" altLang="zh-CN" b="1" dirty="0">
              <a:solidFill>
                <a:schemeClr val="accent1"/>
              </a:solidFill>
              <a:latin typeface="+mj-ea"/>
              <a:cs typeface="+mn-ea"/>
            </a:endParaRP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sp>
        <p:nvSpPr>
          <p:cNvPr id="12" name="圆角矩形 11">
            <a:extLst>
              <a:ext uri="{FF2B5EF4-FFF2-40B4-BE49-F238E27FC236}">
                <a16:creationId xmlns:a16="http://schemas.microsoft.com/office/drawing/2014/main" id="{490CD878-9910-E14C-9616-57C0ED52D4D7}"/>
              </a:ext>
            </a:extLst>
          </p:cNvPr>
          <p:cNvSpPr/>
          <p:nvPr/>
        </p:nvSpPr>
        <p:spPr>
          <a:xfrm>
            <a:off x="2620309" y="1229782"/>
            <a:ext cx="6424331" cy="2091641"/>
          </a:xfrm>
          <a:prstGeom prst="roundRect">
            <a:avLst>
              <a:gd name="adj" fmla="val 13455"/>
            </a:avLst>
          </a:prstGeom>
          <a:noFill/>
          <a:ln w="635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C62093B0-BFDA-044C-86A5-5B95B19AA928}"/>
              </a:ext>
            </a:extLst>
          </p:cNvPr>
          <p:cNvSpPr/>
          <p:nvPr/>
        </p:nvSpPr>
        <p:spPr>
          <a:xfrm>
            <a:off x="966151" y="2103027"/>
            <a:ext cx="877163" cy="369332"/>
          </a:xfrm>
          <a:prstGeom prst="rect">
            <a:avLst/>
          </a:prstGeom>
        </p:spPr>
        <p:txBody>
          <a:bodyPr wrap="none">
            <a:spAutoFit/>
          </a:bodyPr>
          <a:lstStyle/>
          <a:p>
            <a:pPr algn="ctr"/>
            <a:r>
              <a:rPr lang="zh-CN" altLang="en-US" b="1" dirty="0">
                <a:cs typeface="+mn-ea"/>
                <a:sym typeface="+mn-lt"/>
              </a:rPr>
              <a:t>服务端</a:t>
            </a:r>
          </a:p>
        </p:txBody>
      </p:sp>
      <p:sp>
        <p:nvSpPr>
          <p:cNvPr id="15" name="矩形 14">
            <a:extLst>
              <a:ext uri="{FF2B5EF4-FFF2-40B4-BE49-F238E27FC236}">
                <a16:creationId xmlns:a16="http://schemas.microsoft.com/office/drawing/2014/main" id="{9C146D4F-8B53-FE4F-B8CF-28AE0ACD3696}"/>
              </a:ext>
            </a:extLst>
          </p:cNvPr>
          <p:cNvSpPr/>
          <p:nvPr/>
        </p:nvSpPr>
        <p:spPr>
          <a:xfrm>
            <a:off x="966151" y="4656943"/>
            <a:ext cx="877163" cy="369332"/>
          </a:xfrm>
          <a:prstGeom prst="rect">
            <a:avLst/>
          </a:prstGeom>
        </p:spPr>
        <p:txBody>
          <a:bodyPr wrap="none">
            <a:spAutoFit/>
          </a:bodyPr>
          <a:lstStyle/>
          <a:p>
            <a:pPr algn="ctr"/>
            <a:r>
              <a:rPr lang="zh-CN" altLang="en-US" b="1" dirty="0">
                <a:cs typeface="+mn-ea"/>
                <a:sym typeface="+mn-lt"/>
              </a:rPr>
              <a:t>客户端</a:t>
            </a:r>
          </a:p>
        </p:txBody>
      </p:sp>
      <p:sp>
        <p:nvSpPr>
          <p:cNvPr id="17" name="圆角矩形 16">
            <a:extLst>
              <a:ext uri="{FF2B5EF4-FFF2-40B4-BE49-F238E27FC236}">
                <a16:creationId xmlns:a16="http://schemas.microsoft.com/office/drawing/2014/main" id="{9289532B-4952-B744-B534-AEBBA7268617}"/>
              </a:ext>
            </a:extLst>
          </p:cNvPr>
          <p:cNvSpPr/>
          <p:nvPr/>
        </p:nvSpPr>
        <p:spPr>
          <a:xfrm>
            <a:off x="2620309" y="3684494"/>
            <a:ext cx="6424331" cy="2622525"/>
          </a:xfrm>
          <a:prstGeom prst="roundRect">
            <a:avLst>
              <a:gd name="adj" fmla="val 13455"/>
            </a:avLst>
          </a:prstGeom>
          <a:noFill/>
          <a:ln w="635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B370888-25AE-514A-9BE5-F709AEEF836C}"/>
              </a:ext>
            </a:extLst>
          </p:cNvPr>
          <p:cNvSpPr/>
          <p:nvPr/>
        </p:nvSpPr>
        <p:spPr>
          <a:xfrm>
            <a:off x="9531350" y="1108759"/>
            <a:ext cx="2255815" cy="2210096"/>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zh-CN" altLang="en-US" dirty="0">
                <a:solidFill>
                  <a:schemeClr val="tx1"/>
                </a:solidFill>
              </a:rPr>
              <a:t>策略管理</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可视化操作</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策略存储</a:t>
            </a:r>
            <a:endParaRPr lang="en-US" altLang="zh-CN" dirty="0">
              <a:solidFill>
                <a:schemeClr val="tx1"/>
              </a:solidFill>
              <a:latin typeface="Century Gothic" panose="020B0502020202020204" pitchFamily="34" charset="0"/>
              <a:ea typeface="微软雅黑" panose="020B0503020204020204" pitchFamily="34" charset="-122"/>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用户管理</a:t>
            </a:r>
            <a:endParaRPr lang="en-US" altLang="zh-CN" dirty="0">
              <a:solidFill>
                <a:schemeClr val="tx1"/>
              </a:solidFill>
              <a:latin typeface="Century Gothic" panose="020B0502020202020204" pitchFamily="34" charset="0"/>
              <a:ea typeface="微软雅黑" panose="020B0503020204020204" pitchFamily="34" charset="-122"/>
            </a:endParaRPr>
          </a:p>
          <a:p>
            <a:pPr marL="285750" indent="-285750">
              <a:lnSpc>
                <a:spcPct val="125000"/>
              </a:lnSpc>
              <a:buFont typeface="Wingdings" panose="05000000000000000000" pitchFamily="2" charset="2"/>
              <a:buChar char="Ø"/>
            </a:pPr>
            <a:r>
              <a:rPr lang="en-US" altLang="zh-CN" dirty="0">
                <a:solidFill>
                  <a:schemeClr val="tx1"/>
                </a:solidFill>
                <a:latin typeface="Century Gothic" panose="020B0502020202020204" pitchFamily="34" charset="0"/>
                <a:ea typeface="微软雅黑" panose="020B0503020204020204" pitchFamily="34" charset="-122"/>
              </a:rPr>
              <a:t>……</a:t>
            </a:r>
          </a:p>
        </p:txBody>
      </p:sp>
      <p:sp>
        <p:nvSpPr>
          <p:cNvPr id="19" name="矩形 18">
            <a:extLst>
              <a:ext uri="{FF2B5EF4-FFF2-40B4-BE49-F238E27FC236}">
                <a16:creationId xmlns:a16="http://schemas.microsoft.com/office/drawing/2014/main" id="{660893FE-E1CD-3D42-8921-1189EB814FB4}"/>
              </a:ext>
            </a:extLst>
          </p:cNvPr>
          <p:cNvSpPr/>
          <p:nvPr/>
        </p:nvSpPr>
        <p:spPr>
          <a:xfrm>
            <a:off x="9531349" y="4064878"/>
            <a:ext cx="2255815" cy="1921994"/>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zh-CN" altLang="en-US" dirty="0">
                <a:solidFill>
                  <a:schemeClr val="tx1"/>
                </a:solidFill>
              </a:rPr>
              <a:t>数据检索</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请求鉴权</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审计日志</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latin typeface="Century Gothic" panose="020B0502020202020204" pitchFamily="34" charset="0"/>
                <a:ea typeface="微软雅黑" panose="020B0503020204020204" pitchFamily="34" charset="-122"/>
              </a:rPr>
              <a:t>元数据信息</a:t>
            </a:r>
            <a:endParaRPr lang="en-US" altLang="zh-CN" dirty="0">
              <a:solidFill>
                <a:schemeClr val="tx1"/>
              </a:solidFill>
              <a:latin typeface="Century Gothic" panose="020B0502020202020204" pitchFamily="34" charset="0"/>
              <a:ea typeface="微软雅黑" panose="020B0503020204020204" pitchFamily="34" charset="-122"/>
            </a:endParaRPr>
          </a:p>
          <a:p>
            <a:pPr marL="285750" indent="-285750">
              <a:lnSpc>
                <a:spcPct val="125000"/>
              </a:lnSpc>
              <a:buFont typeface="Wingdings" panose="05000000000000000000" pitchFamily="2" charset="2"/>
              <a:buChar char="Ø"/>
            </a:pPr>
            <a:r>
              <a:rPr lang="en-US" altLang="zh-CN" dirty="0">
                <a:solidFill>
                  <a:schemeClr val="tx1"/>
                </a:solidFill>
                <a:latin typeface="Century Gothic" panose="020B0502020202020204" pitchFamily="34" charset="0"/>
                <a:ea typeface="微软雅黑" panose="020B0503020204020204" pitchFamily="34" charset="-122"/>
              </a:rPr>
              <a:t>……</a:t>
            </a:r>
          </a:p>
        </p:txBody>
      </p:sp>
      <p:pic>
        <p:nvPicPr>
          <p:cNvPr id="9" name="图片 8">
            <a:extLst>
              <a:ext uri="{FF2B5EF4-FFF2-40B4-BE49-F238E27FC236}">
                <a16:creationId xmlns:a16="http://schemas.microsoft.com/office/drawing/2014/main" id="{4802CAE2-17F8-354E-9577-F89039CDE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755" y="1229782"/>
            <a:ext cx="5545419" cy="5122105"/>
          </a:xfrm>
          <a:prstGeom prst="rect">
            <a:avLst/>
          </a:prstGeom>
        </p:spPr>
      </p:pic>
    </p:spTree>
    <p:extLst>
      <p:ext uri="{BB962C8B-B14F-4D97-AF65-F5344CB8AC3E}">
        <p14:creationId xmlns:p14="http://schemas.microsoft.com/office/powerpoint/2010/main" val="351746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a:extLst>
              <a:ext uri="{FF2B5EF4-FFF2-40B4-BE49-F238E27FC236}">
                <a16:creationId xmlns:a16="http://schemas.microsoft.com/office/drawing/2014/main" id="{65332699-A604-E642-9CEC-E01EBC5F19E6}"/>
              </a:ext>
            </a:extLst>
          </p:cNvPr>
          <p:cNvSpPr/>
          <p:nvPr/>
        </p:nvSpPr>
        <p:spPr>
          <a:xfrm>
            <a:off x="9821484" y="2541169"/>
            <a:ext cx="1977087" cy="454061"/>
          </a:xfrm>
          <a:prstGeom prst="roundRect">
            <a:avLst/>
          </a:prstGeom>
          <a:solidFill>
            <a:srgbClr val="FFCD0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2AA34FCC-9268-6E4A-A402-1B1DB6E21578}"/>
              </a:ext>
            </a:extLst>
          </p:cNvPr>
          <p:cNvSpPr/>
          <p:nvPr/>
        </p:nvSpPr>
        <p:spPr>
          <a:xfrm>
            <a:off x="4937887" y="4503309"/>
            <a:ext cx="2180478" cy="878426"/>
          </a:xfrm>
          <a:prstGeom prst="roundRect">
            <a:avLst/>
          </a:prstGeom>
          <a:solidFill>
            <a:srgbClr val="FFCD0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53840CE2-ABBE-444D-9324-FFC070DFB487}"/>
              </a:ext>
            </a:extLst>
          </p:cNvPr>
          <p:cNvSpPr/>
          <p:nvPr/>
        </p:nvSpPr>
        <p:spPr>
          <a:xfrm>
            <a:off x="660399" y="1305086"/>
            <a:ext cx="1410447" cy="210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22</a:t>
            </a:fld>
            <a:endParaRPr lang="zh-CN" altLang="en-US" dirty="0"/>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106750"/>
            <a:ext cx="3342640"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服务端实现</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pic>
        <p:nvPicPr>
          <p:cNvPr id="7" name="图片 6">
            <a:extLst>
              <a:ext uri="{FF2B5EF4-FFF2-40B4-BE49-F238E27FC236}">
                <a16:creationId xmlns:a16="http://schemas.microsoft.com/office/drawing/2014/main" id="{6EF7B2F3-0FA4-2C40-A57D-8FE5782A2F9F}"/>
              </a:ext>
            </a:extLst>
          </p:cNvPr>
          <p:cNvPicPr>
            <a:picLocks noChangeAspect="1"/>
          </p:cNvPicPr>
          <p:nvPr/>
        </p:nvPicPr>
        <p:blipFill rotWithShape="1">
          <a:blip r:embed="rId2">
            <a:extLst>
              <a:ext uri="{28A0092B-C50C-407E-A947-70E740481C1C}">
                <a14:useLocalDpi xmlns:a14="http://schemas.microsoft.com/office/drawing/2010/main" val="0"/>
              </a:ext>
            </a:extLst>
          </a:blip>
          <a:srcRect b="62052"/>
          <a:stretch/>
        </p:blipFill>
        <p:spPr>
          <a:xfrm>
            <a:off x="2823882" y="1146927"/>
            <a:ext cx="6606215" cy="2315543"/>
          </a:xfrm>
          <a:prstGeom prst="rect">
            <a:avLst/>
          </a:prstGeom>
        </p:spPr>
      </p:pic>
      <p:pic>
        <p:nvPicPr>
          <p:cNvPr id="3" name="图片 2">
            <a:extLst>
              <a:ext uri="{FF2B5EF4-FFF2-40B4-BE49-F238E27FC236}">
                <a16:creationId xmlns:a16="http://schemas.microsoft.com/office/drawing/2014/main" id="{B8F59F13-4B40-6D47-BBAE-0000CC2A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80" y="4038821"/>
            <a:ext cx="1598707" cy="1342914"/>
          </a:xfrm>
          <a:prstGeom prst="rect">
            <a:avLst/>
          </a:prstGeom>
        </p:spPr>
      </p:pic>
      <p:pic>
        <p:nvPicPr>
          <p:cNvPr id="12" name="图片 11">
            <a:extLst>
              <a:ext uri="{FF2B5EF4-FFF2-40B4-BE49-F238E27FC236}">
                <a16:creationId xmlns:a16="http://schemas.microsoft.com/office/drawing/2014/main" id="{90A90970-B67B-5C4F-9B6D-8DBF03E0D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929" y="3862771"/>
            <a:ext cx="4192989" cy="2460971"/>
          </a:xfrm>
          <a:prstGeom prst="rect">
            <a:avLst/>
          </a:prstGeom>
        </p:spPr>
      </p:pic>
      <p:sp>
        <p:nvSpPr>
          <p:cNvPr id="13" name="圆角矩形 12">
            <a:extLst>
              <a:ext uri="{FF2B5EF4-FFF2-40B4-BE49-F238E27FC236}">
                <a16:creationId xmlns:a16="http://schemas.microsoft.com/office/drawing/2014/main" id="{87AF8D7F-5390-EE40-8548-6AC898F1C522}"/>
              </a:ext>
            </a:extLst>
          </p:cNvPr>
          <p:cNvSpPr/>
          <p:nvPr/>
        </p:nvSpPr>
        <p:spPr>
          <a:xfrm>
            <a:off x="4921624" y="1145369"/>
            <a:ext cx="4356847" cy="2619808"/>
          </a:xfrm>
          <a:prstGeom prst="roundRect">
            <a:avLst>
              <a:gd name="adj" fmla="val 13455"/>
            </a:avLst>
          </a:prstGeom>
          <a:noFill/>
          <a:ln w="635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26713401-2C92-E149-A2E9-4DE848D736AF}"/>
              </a:ext>
            </a:extLst>
          </p:cNvPr>
          <p:cNvSpPr/>
          <p:nvPr/>
        </p:nvSpPr>
        <p:spPr>
          <a:xfrm>
            <a:off x="7207193" y="2541169"/>
            <a:ext cx="1358153" cy="916908"/>
          </a:xfrm>
          <a:prstGeom prst="rect">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87B5B81-D588-7345-8187-428F3EAB1BF1}"/>
              </a:ext>
            </a:extLst>
          </p:cNvPr>
          <p:cNvSpPr txBox="1"/>
          <p:nvPr/>
        </p:nvSpPr>
        <p:spPr>
          <a:xfrm>
            <a:off x="7595869" y="2845734"/>
            <a:ext cx="580800" cy="307777"/>
          </a:xfrm>
          <a:prstGeom prst="rect">
            <a:avLst/>
          </a:prstGeom>
          <a:noFill/>
        </p:spPr>
        <p:txBody>
          <a:bodyPr wrap="none" rtlCol="0">
            <a:spAutoFit/>
          </a:bodyPr>
          <a:lstStyle/>
          <a:p>
            <a:r>
              <a:rPr kumimoji="1" lang="en-US" altLang="zh-CN" sz="1400" dirty="0">
                <a:latin typeface="+mn-ea"/>
              </a:rPr>
              <a:t>Web</a:t>
            </a:r>
            <a:endParaRPr kumimoji="1" lang="zh-CN" altLang="en-US" sz="1400" dirty="0">
              <a:latin typeface="+mn-ea"/>
            </a:endParaRPr>
          </a:p>
        </p:txBody>
      </p:sp>
      <p:cxnSp>
        <p:nvCxnSpPr>
          <p:cNvPr id="14" name="曲线连接符 13">
            <a:extLst>
              <a:ext uri="{FF2B5EF4-FFF2-40B4-BE49-F238E27FC236}">
                <a16:creationId xmlns:a16="http://schemas.microsoft.com/office/drawing/2014/main" id="{758B2D9C-6200-F24B-AE16-D7168E39185A}"/>
              </a:ext>
            </a:extLst>
          </p:cNvPr>
          <p:cNvCxnSpPr>
            <a:cxnSpLocks/>
            <a:stCxn id="4" idx="3"/>
            <a:endCxn id="12" idx="0"/>
          </p:cNvCxnSpPr>
          <p:nvPr/>
        </p:nvCxnSpPr>
        <p:spPr>
          <a:xfrm>
            <a:off x="8565346" y="2999623"/>
            <a:ext cx="1341078" cy="863148"/>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a:extLst>
              <a:ext uri="{FF2B5EF4-FFF2-40B4-BE49-F238E27FC236}">
                <a16:creationId xmlns:a16="http://schemas.microsoft.com/office/drawing/2014/main" id="{A42D2C45-C761-B54E-B78F-091AC06FAB93}"/>
              </a:ext>
            </a:extLst>
          </p:cNvPr>
          <p:cNvCxnSpPr>
            <a:stCxn id="13" idx="1"/>
            <a:endCxn id="3" idx="0"/>
          </p:cNvCxnSpPr>
          <p:nvPr/>
        </p:nvCxnSpPr>
        <p:spPr>
          <a:xfrm rot="10800000" flipV="1">
            <a:off x="1618434" y="2455273"/>
            <a:ext cx="3303190" cy="1583548"/>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F6DA6F4-AC83-9F46-8084-C68755737F9B}"/>
              </a:ext>
            </a:extLst>
          </p:cNvPr>
          <p:cNvSpPr txBox="1"/>
          <p:nvPr/>
        </p:nvSpPr>
        <p:spPr>
          <a:xfrm>
            <a:off x="2613072" y="4092279"/>
            <a:ext cx="1476036" cy="1289456"/>
          </a:xfrm>
          <a:prstGeom prst="rect">
            <a:avLst/>
          </a:prstGeom>
          <a:noFill/>
        </p:spPr>
        <p:txBody>
          <a:bodyPr wrap="square" rtlCol="0">
            <a:spAutoFit/>
          </a:bodyPr>
          <a:lstStyle/>
          <a:p>
            <a:pPr marL="285750" indent="-285750">
              <a:lnSpc>
                <a:spcPct val="150000"/>
              </a:lnSpc>
              <a:buFont typeface="Wingdings" pitchFamily="2" charset="2"/>
              <a:buChar char="Ø"/>
            </a:pPr>
            <a:r>
              <a:rPr kumimoji="1" lang="zh-CN" altLang="en-US" dirty="0"/>
              <a:t>部署方便</a:t>
            </a:r>
            <a:endParaRPr kumimoji="1" lang="en-US" altLang="zh-CN" dirty="0"/>
          </a:p>
          <a:p>
            <a:pPr marL="285750" indent="-285750">
              <a:lnSpc>
                <a:spcPct val="150000"/>
              </a:lnSpc>
              <a:buFont typeface="Wingdings" pitchFamily="2" charset="2"/>
              <a:buChar char="Ø"/>
            </a:pPr>
            <a:r>
              <a:rPr kumimoji="1" lang="zh-CN" altLang="en-US" dirty="0"/>
              <a:t>部署安全</a:t>
            </a:r>
            <a:endParaRPr kumimoji="1" lang="en-US" altLang="zh-CN" dirty="0"/>
          </a:p>
          <a:p>
            <a:pPr marL="285750" indent="-285750">
              <a:lnSpc>
                <a:spcPct val="150000"/>
              </a:lnSpc>
              <a:buFont typeface="Wingdings" pitchFamily="2" charset="2"/>
              <a:buChar char="Ø"/>
            </a:pPr>
            <a:r>
              <a:rPr kumimoji="1" lang="zh-CN" altLang="en-US" dirty="0"/>
              <a:t>成本低</a:t>
            </a:r>
          </a:p>
        </p:txBody>
      </p:sp>
      <p:sp>
        <p:nvSpPr>
          <p:cNvPr id="28" name="圆角矩形 27">
            <a:extLst>
              <a:ext uri="{FF2B5EF4-FFF2-40B4-BE49-F238E27FC236}">
                <a16:creationId xmlns:a16="http://schemas.microsoft.com/office/drawing/2014/main" id="{0CC8072A-8BD2-7441-A2D7-F2A5B8CFE5BB}"/>
              </a:ext>
            </a:extLst>
          </p:cNvPr>
          <p:cNvSpPr/>
          <p:nvPr/>
        </p:nvSpPr>
        <p:spPr>
          <a:xfrm>
            <a:off x="5190197" y="2455273"/>
            <a:ext cx="1546614" cy="1158550"/>
          </a:xfrm>
          <a:prstGeom prst="roundRect">
            <a:avLst/>
          </a:prstGeom>
          <a:noFill/>
          <a:ln w="508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下箭头 28">
            <a:extLst>
              <a:ext uri="{FF2B5EF4-FFF2-40B4-BE49-F238E27FC236}">
                <a16:creationId xmlns:a16="http://schemas.microsoft.com/office/drawing/2014/main" id="{8393BFE9-F545-6C4C-8B72-78096118E3AF}"/>
              </a:ext>
            </a:extLst>
          </p:cNvPr>
          <p:cNvSpPr/>
          <p:nvPr/>
        </p:nvSpPr>
        <p:spPr>
          <a:xfrm>
            <a:off x="5881761" y="3613823"/>
            <a:ext cx="163485" cy="878426"/>
          </a:xfrm>
          <a:prstGeom prst="downArrow">
            <a:avLst/>
          </a:prstGeom>
          <a:solidFill>
            <a:srgbClr val="E514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4F0BEE91-5396-E54C-AE44-7BC957E2DE47}"/>
              </a:ext>
            </a:extLst>
          </p:cNvPr>
          <p:cNvSpPr txBox="1"/>
          <p:nvPr/>
        </p:nvSpPr>
        <p:spPr>
          <a:xfrm>
            <a:off x="4997036" y="4603750"/>
            <a:ext cx="2103011" cy="646331"/>
          </a:xfrm>
          <a:prstGeom prst="rect">
            <a:avLst/>
          </a:prstGeom>
          <a:noFill/>
        </p:spPr>
        <p:txBody>
          <a:bodyPr wrap="square" rtlCol="0">
            <a:spAutoFit/>
          </a:bodyPr>
          <a:lstStyle/>
          <a:p>
            <a:r>
              <a:rPr kumimoji="1" lang="zh-CN" altLang="en-US" dirty="0">
                <a:latin typeface="+mn-ea"/>
              </a:rPr>
              <a:t>修改类加载器信息</a:t>
            </a:r>
            <a:endParaRPr kumimoji="1" lang="en-US" altLang="zh-CN" dirty="0">
              <a:latin typeface="+mn-ea"/>
            </a:endParaRPr>
          </a:p>
          <a:p>
            <a:r>
              <a:rPr kumimoji="1" lang="zh-CN" altLang="en-US" dirty="0">
                <a:latin typeface="+mn-ea"/>
              </a:rPr>
              <a:t>适配 </a:t>
            </a:r>
            <a:r>
              <a:rPr kumimoji="1" lang="en-US" altLang="zh-CN" dirty="0">
                <a:latin typeface="+mn-ea"/>
              </a:rPr>
              <a:t>Delta</a:t>
            </a:r>
            <a:r>
              <a:rPr kumimoji="1" lang="zh-CN" altLang="en-US" dirty="0">
                <a:latin typeface="+mn-ea"/>
              </a:rPr>
              <a:t> </a:t>
            </a:r>
            <a:r>
              <a:rPr kumimoji="1" lang="en-US" altLang="zh-CN" dirty="0">
                <a:latin typeface="+mn-ea"/>
              </a:rPr>
              <a:t>Plugin</a:t>
            </a:r>
            <a:r>
              <a:rPr kumimoji="1" lang="zh-CN" altLang="en-US" dirty="0">
                <a:latin typeface="+mn-ea"/>
              </a:rPr>
              <a:t> </a:t>
            </a:r>
          </a:p>
        </p:txBody>
      </p:sp>
      <p:sp>
        <p:nvSpPr>
          <p:cNvPr id="33" name="圆角矩形 32">
            <a:extLst>
              <a:ext uri="{FF2B5EF4-FFF2-40B4-BE49-F238E27FC236}">
                <a16:creationId xmlns:a16="http://schemas.microsoft.com/office/drawing/2014/main" id="{1209117B-91E5-3F40-888D-D5A9BE7BAD56}"/>
              </a:ext>
            </a:extLst>
          </p:cNvPr>
          <p:cNvSpPr/>
          <p:nvPr/>
        </p:nvSpPr>
        <p:spPr>
          <a:xfrm>
            <a:off x="7118365" y="2420347"/>
            <a:ext cx="1546614" cy="1158550"/>
          </a:xfrm>
          <a:prstGeom prst="roundRect">
            <a:avLst/>
          </a:prstGeom>
          <a:noFill/>
          <a:ln w="508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4" name="下箭头 33">
            <a:extLst>
              <a:ext uri="{FF2B5EF4-FFF2-40B4-BE49-F238E27FC236}">
                <a16:creationId xmlns:a16="http://schemas.microsoft.com/office/drawing/2014/main" id="{EE3E4C36-21CD-F04C-AE4D-BFC0997D134F}"/>
              </a:ext>
            </a:extLst>
          </p:cNvPr>
          <p:cNvSpPr/>
          <p:nvPr/>
        </p:nvSpPr>
        <p:spPr>
          <a:xfrm rot="16200000">
            <a:off x="9151171" y="2199919"/>
            <a:ext cx="163485" cy="1157478"/>
          </a:xfrm>
          <a:prstGeom prst="downArrow">
            <a:avLst/>
          </a:prstGeom>
          <a:solidFill>
            <a:srgbClr val="E514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6385E750-15BC-624C-9767-6BF99FEE8EAF}"/>
              </a:ext>
            </a:extLst>
          </p:cNvPr>
          <p:cNvSpPr txBox="1"/>
          <p:nvPr/>
        </p:nvSpPr>
        <p:spPr>
          <a:xfrm>
            <a:off x="9896743" y="2595181"/>
            <a:ext cx="1929951" cy="369332"/>
          </a:xfrm>
          <a:prstGeom prst="rect">
            <a:avLst/>
          </a:prstGeom>
          <a:noFill/>
        </p:spPr>
        <p:txBody>
          <a:bodyPr wrap="square" rtlCol="0">
            <a:spAutoFit/>
          </a:bodyPr>
          <a:lstStyle/>
          <a:p>
            <a:r>
              <a:rPr kumimoji="1" lang="zh-CN" altLang="en-US" dirty="0"/>
              <a:t>定制可视化界面</a:t>
            </a:r>
          </a:p>
        </p:txBody>
      </p:sp>
    </p:spTree>
    <p:extLst>
      <p:ext uri="{BB962C8B-B14F-4D97-AF65-F5344CB8AC3E}">
        <p14:creationId xmlns:p14="http://schemas.microsoft.com/office/powerpoint/2010/main" val="241869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53840CE2-ABBE-444D-9324-FFC070DFB487}"/>
              </a:ext>
            </a:extLst>
          </p:cNvPr>
          <p:cNvSpPr/>
          <p:nvPr/>
        </p:nvSpPr>
        <p:spPr>
          <a:xfrm>
            <a:off x="660399" y="1305086"/>
            <a:ext cx="1410447" cy="210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23</a:t>
            </a:fld>
            <a:endParaRPr lang="zh-CN" altLang="en-US" dirty="0"/>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106750"/>
            <a:ext cx="3342640"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客户端实现</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pic>
        <p:nvPicPr>
          <p:cNvPr id="7" name="图片 6">
            <a:extLst>
              <a:ext uri="{FF2B5EF4-FFF2-40B4-BE49-F238E27FC236}">
                <a16:creationId xmlns:a16="http://schemas.microsoft.com/office/drawing/2014/main" id="{E12243CA-130A-4140-A925-B901A4DC9819}"/>
              </a:ext>
            </a:extLst>
          </p:cNvPr>
          <p:cNvPicPr>
            <a:picLocks noChangeAspect="1"/>
          </p:cNvPicPr>
          <p:nvPr/>
        </p:nvPicPr>
        <p:blipFill rotWithShape="1">
          <a:blip r:embed="rId2">
            <a:extLst>
              <a:ext uri="{28A0092B-C50C-407E-A947-70E740481C1C}">
                <a14:useLocalDpi xmlns:a14="http://schemas.microsoft.com/office/drawing/2010/main" val="0"/>
              </a:ext>
            </a:extLst>
          </a:blip>
          <a:srcRect t="50549"/>
          <a:stretch/>
        </p:blipFill>
        <p:spPr>
          <a:xfrm>
            <a:off x="2559238" y="2236496"/>
            <a:ext cx="7073524" cy="3230898"/>
          </a:xfrm>
          <a:prstGeom prst="rect">
            <a:avLst/>
          </a:prstGeom>
        </p:spPr>
      </p:pic>
      <p:sp>
        <p:nvSpPr>
          <p:cNvPr id="8" name="圆角矩形 7">
            <a:extLst>
              <a:ext uri="{FF2B5EF4-FFF2-40B4-BE49-F238E27FC236}">
                <a16:creationId xmlns:a16="http://schemas.microsoft.com/office/drawing/2014/main" id="{0E17C853-C9BC-8A4B-97E0-DE45796C9CF8}"/>
              </a:ext>
            </a:extLst>
          </p:cNvPr>
          <p:cNvSpPr/>
          <p:nvPr/>
        </p:nvSpPr>
        <p:spPr>
          <a:xfrm>
            <a:off x="2796620" y="2135910"/>
            <a:ext cx="1546614" cy="1158550"/>
          </a:xfrm>
          <a:prstGeom prst="roundRect">
            <a:avLst/>
          </a:prstGeom>
          <a:noFill/>
          <a:ln w="508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F836F794-287C-FB42-BB67-9461D67D3096}"/>
              </a:ext>
            </a:extLst>
          </p:cNvPr>
          <p:cNvSpPr/>
          <p:nvPr/>
        </p:nvSpPr>
        <p:spPr>
          <a:xfrm>
            <a:off x="660399" y="2236496"/>
            <a:ext cx="1707802" cy="926916"/>
          </a:xfrm>
          <a:prstGeom prst="roundRect">
            <a:avLst/>
          </a:prstGeom>
          <a:solidFill>
            <a:srgbClr val="FFCD0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Hadoop</a:t>
            </a:r>
            <a:r>
              <a:rPr kumimoji="1" lang="zh-CN" altLang="en-US" dirty="0"/>
              <a:t>集群</a:t>
            </a:r>
            <a:endParaRPr kumimoji="1" lang="en-US" altLang="zh-CN" dirty="0"/>
          </a:p>
          <a:p>
            <a:pPr algn="ctr"/>
            <a:r>
              <a:rPr kumimoji="1" lang="en-US" altLang="zh-CN" dirty="0"/>
              <a:t>1</a:t>
            </a:r>
            <a:r>
              <a:rPr kumimoji="1" lang="zh-CN" altLang="en-US" dirty="0"/>
              <a:t> </a:t>
            </a:r>
            <a:r>
              <a:rPr kumimoji="1" lang="en-US" altLang="zh-CN" dirty="0"/>
              <a:t>Name</a:t>
            </a:r>
            <a:r>
              <a:rPr kumimoji="1" lang="zh-CN" altLang="en-US" dirty="0"/>
              <a:t> </a:t>
            </a:r>
            <a:r>
              <a:rPr kumimoji="1" lang="en-US" altLang="zh-CN" dirty="0"/>
              <a:t>Node</a:t>
            </a:r>
          </a:p>
          <a:p>
            <a:pPr algn="ctr"/>
            <a:r>
              <a:rPr kumimoji="1" lang="en-US" altLang="zh-CN" dirty="0"/>
              <a:t>3</a:t>
            </a:r>
            <a:r>
              <a:rPr kumimoji="1" lang="zh-CN" altLang="en-US" dirty="0"/>
              <a:t> </a:t>
            </a:r>
            <a:r>
              <a:rPr kumimoji="1" lang="en-US" altLang="zh-CN" dirty="0"/>
              <a:t>Data</a:t>
            </a:r>
            <a:r>
              <a:rPr kumimoji="1" lang="zh-CN" altLang="en-US" dirty="0"/>
              <a:t> </a:t>
            </a:r>
            <a:r>
              <a:rPr kumimoji="1" lang="en-US" altLang="zh-CN" dirty="0"/>
              <a:t>Node</a:t>
            </a:r>
            <a:endParaRPr kumimoji="1" lang="zh-CN" altLang="en-US" dirty="0"/>
          </a:p>
        </p:txBody>
      </p:sp>
      <p:sp>
        <p:nvSpPr>
          <p:cNvPr id="12" name="下箭头 11">
            <a:extLst>
              <a:ext uri="{FF2B5EF4-FFF2-40B4-BE49-F238E27FC236}">
                <a16:creationId xmlns:a16="http://schemas.microsoft.com/office/drawing/2014/main" id="{2ECECE4F-281E-5C45-8EA9-3A1DB81BF9A3}"/>
              </a:ext>
            </a:extLst>
          </p:cNvPr>
          <p:cNvSpPr/>
          <p:nvPr/>
        </p:nvSpPr>
        <p:spPr>
          <a:xfrm rot="5400000">
            <a:off x="2498048" y="2531152"/>
            <a:ext cx="180651" cy="416491"/>
          </a:xfrm>
          <a:prstGeom prst="downArrow">
            <a:avLst/>
          </a:prstGeom>
          <a:solidFill>
            <a:srgbClr val="E514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5CBB8FF7-0813-5547-B201-C0D585575668}"/>
              </a:ext>
            </a:extLst>
          </p:cNvPr>
          <p:cNvSpPr/>
          <p:nvPr/>
        </p:nvSpPr>
        <p:spPr>
          <a:xfrm>
            <a:off x="5127443" y="2135910"/>
            <a:ext cx="1546614" cy="1158550"/>
          </a:xfrm>
          <a:prstGeom prst="roundRect">
            <a:avLst/>
          </a:prstGeom>
          <a:noFill/>
          <a:ln w="508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DE177BE6-713F-E249-B2DD-A7F040669E2C}"/>
              </a:ext>
            </a:extLst>
          </p:cNvPr>
          <p:cNvSpPr/>
          <p:nvPr/>
        </p:nvSpPr>
        <p:spPr>
          <a:xfrm>
            <a:off x="6789851" y="1003137"/>
            <a:ext cx="2314392" cy="803526"/>
          </a:xfrm>
          <a:prstGeom prst="roundRect">
            <a:avLst/>
          </a:prstGeom>
          <a:solidFill>
            <a:srgbClr val="FFCD0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核心</a:t>
            </a:r>
            <a:endParaRPr kumimoji="1" lang="en-US" altLang="zh-CN" dirty="0"/>
          </a:p>
          <a:p>
            <a:pPr algn="ctr"/>
            <a:r>
              <a:rPr kumimoji="1" lang="zh-CN" altLang="en-US" dirty="0"/>
              <a:t>适配</a:t>
            </a:r>
            <a:r>
              <a:rPr kumimoji="1" lang="en-US" altLang="zh-CN" dirty="0"/>
              <a:t>Delta</a:t>
            </a:r>
            <a:r>
              <a:rPr kumimoji="1" lang="zh-CN" altLang="en-US" dirty="0"/>
              <a:t> </a:t>
            </a:r>
            <a:r>
              <a:rPr kumimoji="1" lang="en-US" altLang="zh-CN" dirty="0"/>
              <a:t>Lake</a:t>
            </a:r>
            <a:r>
              <a:rPr kumimoji="1" lang="zh-CN" altLang="en-US" dirty="0"/>
              <a:t>特性</a:t>
            </a:r>
          </a:p>
        </p:txBody>
      </p:sp>
      <p:cxnSp>
        <p:nvCxnSpPr>
          <p:cNvPr id="6" name="肘形连接符 5">
            <a:extLst>
              <a:ext uri="{FF2B5EF4-FFF2-40B4-BE49-F238E27FC236}">
                <a16:creationId xmlns:a16="http://schemas.microsoft.com/office/drawing/2014/main" id="{EB640EB6-B95D-1F43-9077-7AAF26EC9E71}"/>
              </a:ext>
            </a:extLst>
          </p:cNvPr>
          <p:cNvCxnSpPr>
            <a:cxnSpLocks/>
            <a:stCxn id="13" idx="0"/>
            <a:endCxn id="17" idx="1"/>
          </p:cNvCxnSpPr>
          <p:nvPr/>
        </p:nvCxnSpPr>
        <p:spPr>
          <a:xfrm rot="5400000" flipH="1" flipV="1">
            <a:off x="5979795" y="1325855"/>
            <a:ext cx="731010" cy="889101"/>
          </a:xfrm>
          <a:prstGeom prst="bentConnector2">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D1E8230E-B60F-294A-913F-88379478BF6A}"/>
              </a:ext>
            </a:extLst>
          </p:cNvPr>
          <p:cNvSpPr/>
          <p:nvPr/>
        </p:nvSpPr>
        <p:spPr>
          <a:xfrm>
            <a:off x="7847766" y="4100598"/>
            <a:ext cx="1546614" cy="1158550"/>
          </a:xfrm>
          <a:prstGeom prst="roundRect">
            <a:avLst/>
          </a:prstGeom>
          <a:noFill/>
          <a:ln w="50800">
            <a:solidFill>
              <a:srgbClr val="E514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014D2DD9-4590-874F-BE5A-6D349AE02735}"/>
              </a:ext>
            </a:extLst>
          </p:cNvPr>
          <p:cNvSpPr/>
          <p:nvPr/>
        </p:nvSpPr>
        <p:spPr>
          <a:xfrm rot="16200000">
            <a:off x="9513301" y="4471627"/>
            <a:ext cx="180651" cy="416491"/>
          </a:xfrm>
          <a:prstGeom prst="downArrow">
            <a:avLst/>
          </a:prstGeom>
          <a:solidFill>
            <a:srgbClr val="E514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25985E3E-05DC-5C4D-95E8-91AC94ACCFE4}"/>
              </a:ext>
            </a:extLst>
          </p:cNvPr>
          <p:cNvSpPr/>
          <p:nvPr/>
        </p:nvSpPr>
        <p:spPr>
          <a:xfrm>
            <a:off x="9811872" y="4216414"/>
            <a:ext cx="1985849" cy="926916"/>
          </a:xfrm>
          <a:prstGeom prst="roundRect">
            <a:avLst/>
          </a:prstGeom>
          <a:solidFill>
            <a:srgbClr val="FFCD0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t>提供元数据给</a:t>
            </a:r>
            <a:r>
              <a:rPr kumimoji="1" lang="en-US" altLang="zh-CN" dirty="0"/>
              <a:t>Web</a:t>
            </a:r>
            <a:r>
              <a:rPr kumimoji="1" lang="zh-CN" altLang="en-US" dirty="0"/>
              <a:t>检索</a:t>
            </a:r>
            <a:endParaRPr kumimoji="1" lang="en-US" altLang="zh-CN" dirty="0"/>
          </a:p>
        </p:txBody>
      </p:sp>
      <p:sp>
        <p:nvSpPr>
          <p:cNvPr id="18" name="卡片 17">
            <a:extLst>
              <a:ext uri="{FF2B5EF4-FFF2-40B4-BE49-F238E27FC236}">
                <a16:creationId xmlns:a16="http://schemas.microsoft.com/office/drawing/2014/main" id="{FA7323ED-2AF0-6540-AC09-AFB8302A1454}"/>
              </a:ext>
            </a:extLst>
          </p:cNvPr>
          <p:cNvSpPr/>
          <p:nvPr/>
        </p:nvSpPr>
        <p:spPr>
          <a:xfrm rot="16200000">
            <a:off x="4357551" y="116191"/>
            <a:ext cx="3452484" cy="7097942"/>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4024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4024 h 10000"/>
              <a:gd name="connsiteX0" fmla="*/ 0 w 10000"/>
              <a:gd name="connsiteY0" fmla="*/ 4024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4024 h 10000"/>
              <a:gd name="connsiteX0" fmla="*/ 0 w 10000"/>
              <a:gd name="connsiteY0" fmla="*/ 4024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4024 h 10000"/>
              <a:gd name="connsiteX0" fmla="*/ 0 w 10000"/>
              <a:gd name="connsiteY0" fmla="*/ 4024 h 10000"/>
              <a:gd name="connsiteX1" fmla="*/ 2754 w 10000"/>
              <a:gd name="connsiteY1" fmla="*/ 37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4024 h 10000"/>
              <a:gd name="connsiteX0" fmla="*/ 0 w 10000"/>
              <a:gd name="connsiteY0" fmla="*/ 4024 h 10000"/>
              <a:gd name="connsiteX1" fmla="*/ 3063 w 10000"/>
              <a:gd name="connsiteY1" fmla="*/ 74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4024 h 10000"/>
              <a:gd name="connsiteX0" fmla="*/ 0 w 10019"/>
              <a:gd name="connsiteY0" fmla="*/ 4503 h 10000"/>
              <a:gd name="connsiteX1" fmla="*/ 3082 w 10019"/>
              <a:gd name="connsiteY1" fmla="*/ 74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503 h 10000"/>
              <a:gd name="connsiteX0" fmla="*/ 0 w 10019"/>
              <a:gd name="connsiteY0" fmla="*/ 4503 h 10000"/>
              <a:gd name="connsiteX1" fmla="*/ 3082 w 10019"/>
              <a:gd name="connsiteY1" fmla="*/ 74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503 h 10000"/>
              <a:gd name="connsiteX0" fmla="*/ 0 w 10019"/>
              <a:gd name="connsiteY0" fmla="*/ 4503 h 10000"/>
              <a:gd name="connsiteX1" fmla="*/ 3043 w 10019"/>
              <a:gd name="connsiteY1" fmla="*/ 36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503 h 10000"/>
              <a:gd name="connsiteX0" fmla="*/ 0 w 10019"/>
              <a:gd name="connsiteY0" fmla="*/ 4503 h 10000"/>
              <a:gd name="connsiteX1" fmla="*/ 4175 w 10019"/>
              <a:gd name="connsiteY1" fmla="*/ 17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503 h 10000"/>
              <a:gd name="connsiteX0" fmla="*/ 0 w 10019"/>
              <a:gd name="connsiteY0" fmla="*/ 4503 h 10000"/>
              <a:gd name="connsiteX1" fmla="*/ 4175 w 10019"/>
              <a:gd name="connsiteY1" fmla="*/ 17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503 h 10000"/>
              <a:gd name="connsiteX0" fmla="*/ 0 w 10019"/>
              <a:gd name="connsiteY0" fmla="*/ 4295 h 10000"/>
              <a:gd name="connsiteX1" fmla="*/ 4175 w 10019"/>
              <a:gd name="connsiteY1" fmla="*/ 17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295 h 10000"/>
              <a:gd name="connsiteX0" fmla="*/ 0 w 10019"/>
              <a:gd name="connsiteY0" fmla="*/ 4295 h 10000"/>
              <a:gd name="connsiteX1" fmla="*/ 4175 w 10019"/>
              <a:gd name="connsiteY1" fmla="*/ 17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295 h 10000"/>
              <a:gd name="connsiteX0" fmla="*/ 0 w 10019"/>
              <a:gd name="connsiteY0" fmla="*/ 4295 h 10000"/>
              <a:gd name="connsiteX1" fmla="*/ 4175 w 10019"/>
              <a:gd name="connsiteY1" fmla="*/ 17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295 h 10000"/>
              <a:gd name="connsiteX0" fmla="*/ 0 w 10019"/>
              <a:gd name="connsiteY0" fmla="*/ 4143 h 10000"/>
              <a:gd name="connsiteX1" fmla="*/ 4175 w 10019"/>
              <a:gd name="connsiteY1" fmla="*/ 17 h 10000"/>
              <a:gd name="connsiteX2" fmla="*/ 10019 w 10019"/>
              <a:gd name="connsiteY2" fmla="*/ 0 h 10000"/>
              <a:gd name="connsiteX3" fmla="*/ 10019 w 10019"/>
              <a:gd name="connsiteY3" fmla="*/ 10000 h 10000"/>
              <a:gd name="connsiteX4" fmla="*/ 19 w 10019"/>
              <a:gd name="connsiteY4" fmla="*/ 10000 h 10000"/>
              <a:gd name="connsiteX5" fmla="*/ 0 w 10019"/>
              <a:gd name="connsiteY5" fmla="*/ 4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9" h="10000">
                <a:moveTo>
                  <a:pt x="0" y="4143"/>
                </a:moveTo>
                <a:cubicBezTo>
                  <a:pt x="4023" y="4094"/>
                  <a:pt x="4171" y="4200"/>
                  <a:pt x="4175" y="17"/>
                </a:cubicBezTo>
                <a:lnTo>
                  <a:pt x="10019" y="0"/>
                </a:lnTo>
                <a:lnTo>
                  <a:pt x="10019" y="10000"/>
                </a:lnTo>
                <a:lnTo>
                  <a:pt x="19" y="10000"/>
                </a:lnTo>
                <a:cubicBezTo>
                  <a:pt x="13" y="8168"/>
                  <a:pt x="6" y="5975"/>
                  <a:pt x="0" y="4143"/>
                </a:cubicBezTo>
                <a:close/>
              </a:path>
            </a:pathLst>
          </a:custGeom>
          <a:noFill/>
          <a:ln w="6350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7D8A0D86-6B71-6449-AC12-7264A10EB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4508634"/>
            <a:ext cx="1598707" cy="1342914"/>
          </a:xfrm>
          <a:prstGeom prst="rect">
            <a:avLst/>
          </a:prstGeom>
        </p:spPr>
      </p:pic>
      <p:cxnSp>
        <p:nvCxnSpPr>
          <p:cNvPr id="26" name="曲线连接符 25">
            <a:extLst>
              <a:ext uri="{FF2B5EF4-FFF2-40B4-BE49-F238E27FC236}">
                <a16:creationId xmlns:a16="http://schemas.microsoft.com/office/drawing/2014/main" id="{29C70A02-0B10-0A4A-AE0C-20EB80808B72}"/>
              </a:ext>
            </a:extLst>
          </p:cNvPr>
          <p:cNvCxnSpPr>
            <a:cxnSpLocks/>
            <a:endCxn id="24" idx="0"/>
          </p:cNvCxnSpPr>
          <p:nvPr/>
        </p:nvCxnSpPr>
        <p:spPr>
          <a:xfrm rot="10800000" flipV="1">
            <a:off x="1459754" y="3429000"/>
            <a:ext cx="1099483" cy="1079634"/>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68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53840CE2-ABBE-444D-9324-FFC070DFB487}"/>
              </a:ext>
            </a:extLst>
          </p:cNvPr>
          <p:cNvSpPr/>
          <p:nvPr/>
        </p:nvSpPr>
        <p:spPr>
          <a:xfrm>
            <a:off x="660399" y="1305086"/>
            <a:ext cx="1410447" cy="210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24</a:t>
            </a:fld>
            <a:endParaRPr lang="zh-CN" altLang="en-US" dirty="0"/>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106750"/>
            <a:ext cx="3342640"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功能实现</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sp>
        <p:nvSpPr>
          <p:cNvPr id="22" name="矩形 21">
            <a:extLst>
              <a:ext uri="{FF2B5EF4-FFF2-40B4-BE49-F238E27FC236}">
                <a16:creationId xmlns:a16="http://schemas.microsoft.com/office/drawing/2014/main" id="{92B27471-BF12-BE43-9A09-31E5FC2E9A98}"/>
              </a:ext>
            </a:extLst>
          </p:cNvPr>
          <p:cNvSpPr/>
          <p:nvPr/>
        </p:nvSpPr>
        <p:spPr>
          <a:xfrm>
            <a:off x="2452447" y="1225735"/>
            <a:ext cx="8426226" cy="369332"/>
          </a:xfrm>
          <a:prstGeom prst="rect">
            <a:avLst/>
          </a:prstGeom>
        </p:spPr>
        <p:txBody>
          <a:bodyPr wrap="square">
            <a:spAutoFit/>
          </a:bodyPr>
          <a:lstStyle/>
          <a:p>
            <a:r>
              <a:rPr lang="zh-CN" altLang="en-US" dirty="0">
                <a:solidFill>
                  <a:srgbClr val="333333"/>
                </a:solidFill>
                <a:latin typeface="+mn-ea"/>
              </a:rPr>
              <a:t>例：</a:t>
            </a:r>
            <a:r>
              <a:rPr lang="en-US" altLang="zh-CN" dirty="0">
                <a:solidFill>
                  <a:srgbClr val="333333"/>
                </a:solidFill>
                <a:latin typeface="+mn-ea"/>
              </a:rPr>
              <a:t>Delta Plugin</a:t>
            </a:r>
            <a:r>
              <a:rPr lang="zh-CN" altLang="en-US" dirty="0">
                <a:solidFill>
                  <a:srgbClr val="333333"/>
                </a:solidFill>
                <a:latin typeface="+mn-ea"/>
              </a:rPr>
              <a:t> 获取 </a:t>
            </a:r>
            <a:r>
              <a:rPr lang="en-US" altLang="zh-CN" dirty="0">
                <a:solidFill>
                  <a:srgbClr val="333333"/>
                </a:solidFill>
                <a:latin typeface="+mn-ea"/>
              </a:rPr>
              <a:t>Delta</a:t>
            </a:r>
            <a:r>
              <a:rPr lang="zh-CN" altLang="en-US" dirty="0">
                <a:solidFill>
                  <a:srgbClr val="333333"/>
                </a:solidFill>
                <a:latin typeface="+mn-ea"/>
              </a:rPr>
              <a:t> </a:t>
            </a:r>
            <a:r>
              <a:rPr lang="en-US" altLang="zh-CN" dirty="0">
                <a:solidFill>
                  <a:srgbClr val="333333"/>
                </a:solidFill>
                <a:latin typeface="+mn-ea"/>
              </a:rPr>
              <a:t>Lake</a:t>
            </a:r>
            <a:r>
              <a:rPr lang="zh-CN" altLang="en-US" dirty="0">
                <a:solidFill>
                  <a:srgbClr val="333333"/>
                </a:solidFill>
                <a:latin typeface="+mn-ea"/>
              </a:rPr>
              <a:t> 中数据的 </a:t>
            </a:r>
            <a:r>
              <a:rPr lang="en-US" altLang="zh-CN" dirty="0" err="1">
                <a:solidFill>
                  <a:srgbClr val="333333"/>
                </a:solidFill>
                <a:latin typeface="+mn-ea"/>
              </a:rPr>
              <a:t>delta_log</a:t>
            </a:r>
            <a:r>
              <a:rPr lang="zh-CN" altLang="en-US" dirty="0">
                <a:solidFill>
                  <a:srgbClr val="333333"/>
                </a:solidFill>
                <a:latin typeface="+mn-ea"/>
              </a:rPr>
              <a:t> 元数据信息</a:t>
            </a:r>
            <a:endParaRPr lang="zh-CN" altLang="en-US" dirty="0">
              <a:latin typeface="+mn-ea"/>
            </a:endParaRPr>
          </a:p>
        </p:txBody>
      </p:sp>
      <p:sp>
        <p:nvSpPr>
          <p:cNvPr id="23" name="矩形 22">
            <a:extLst>
              <a:ext uri="{FF2B5EF4-FFF2-40B4-BE49-F238E27FC236}">
                <a16:creationId xmlns:a16="http://schemas.microsoft.com/office/drawing/2014/main" id="{0742F72E-E432-E84C-BD64-D1D8B308F031}"/>
              </a:ext>
            </a:extLst>
          </p:cNvPr>
          <p:cNvSpPr/>
          <p:nvPr/>
        </p:nvSpPr>
        <p:spPr>
          <a:xfrm>
            <a:off x="733013" y="2216828"/>
            <a:ext cx="1598707" cy="517019"/>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cs typeface="+mn-ea"/>
                <a:sym typeface="+mn-lt"/>
              </a:rPr>
              <a:t>HDFS Plugin</a:t>
            </a:r>
            <a:endParaRPr lang="zh-CN" altLang="en-US" b="1" dirty="0">
              <a:solidFill>
                <a:schemeClr val="tx1"/>
              </a:solidFill>
              <a:cs typeface="+mn-ea"/>
              <a:sym typeface="+mn-lt"/>
            </a:endParaRPr>
          </a:p>
        </p:txBody>
      </p:sp>
      <p:sp>
        <p:nvSpPr>
          <p:cNvPr id="25" name="右箭头 24">
            <a:extLst>
              <a:ext uri="{FF2B5EF4-FFF2-40B4-BE49-F238E27FC236}">
                <a16:creationId xmlns:a16="http://schemas.microsoft.com/office/drawing/2014/main" id="{E7BB7467-F67D-8A44-9641-5910BBBEDD8B}"/>
              </a:ext>
            </a:extLst>
          </p:cNvPr>
          <p:cNvSpPr/>
          <p:nvPr/>
        </p:nvSpPr>
        <p:spPr>
          <a:xfrm>
            <a:off x="2678860" y="2354173"/>
            <a:ext cx="627950" cy="242328"/>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E989785-3F9B-C041-82D5-981A6EEE232F}"/>
              </a:ext>
            </a:extLst>
          </p:cNvPr>
          <p:cNvSpPr txBox="1"/>
          <p:nvPr/>
        </p:nvSpPr>
        <p:spPr>
          <a:xfrm>
            <a:off x="3403837" y="2271092"/>
            <a:ext cx="2369435" cy="369332"/>
          </a:xfrm>
          <a:prstGeom prst="rect">
            <a:avLst/>
          </a:prstGeom>
          <a:noFill/>
        </p:spPr>
        <p:txBody>
          <a:bodyPr wrap="square" rtlCol="0">
            <a:spAutoFit/>
          </a:bodyPr>
          <a:lstStyle/>
          <a:p>
            <a:r>
              <a:rPr kumimoji="1" lang="en-US" altLang="zh-CN" dirty="0" err="1"/>
              <a:t>getHdfsFilePath</a:t>
            </a:r>
            <a:r>
              <a:rPr kumimoji="1" lang="en-US" altLang="zh-CN" dirty="0"/>
              <a:t>()</a:t>
            </a:r>
            <a:endParaRPr kumimoji="1" lang="zh-CN" altLang="en-US" dirty="0"/>
          </a:p>
        </p:txBody>
      </p:sp>
      <p:sp>
        <p:nvSpPr>
          <p:cNvPr id="27" name="圆角矩形 26">
            <a:extLst>
              <a:ext uri="{FF2B5EF4-FFF2-40B4-BE49-F238E27FC236}">
                <a16:creationId xmlns:a16="http://schemas.microsoft.com/office/drawing/2014/main" id="{B810D57A-3F15-7146-9D68-BCF25A4F55ED}"/>
              </a:ext>
            </a:extLst>
          </p:cNvPr>
          <p:cNvSpPr/>
          <p:nvPr/>
        </p:nvSpPr>
        <p:spPr>
          <a:xfrm>
            <a:off x="6677085" y="2225221"/>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HDFS</a:t>
            </a:r>
            <a:endParaRPr kumimoji="1" lang="zh-CN" altLang="en-US" sz="2800" dirty="0"/>
          </a:p>
        </p:txBody>
      </p:sp>
      <p:sp>
        <p:nvSpPr>
          <p:cNvPr id="28" name="右箭头 27">
            <a:extLst>
              <a:ext uri="{FF2B5EF4-FFF2-40B4-BE49-F238E27FC236}">
                <a16:creationId xmlns:a16="http://schemas.microsoft.com/office/drawing/2014/main" id="{3E8C6E9E-B1C2-D74D-8D3D-DE867184C6F5}"/>
              </a:ext>
            </a:extLst>
          </p:cNvPr>
          <p:cNvSpPr/>
          <p:nvPr/>
        </p:nvSpPr>
        <p:spPr>
          <a:xfrm>
            <a:off x="5632312" y="2358973"/>
            <a:ext cx="627950" cy="242328"/>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0DB91468-C9BE-BE49-9CE7-BA550D38C8C8}"/>
              </a:ext>
            </a:extLst>
          </p:cNvPr>
          <p:cNvSpPr/>
          <p:nvPr/>
        </p:nvSpPr>
        <p:spPr>
          <a:xfrm>
            <a:off x="733013" y="4388241"/>
            <a:ext cx="1598707" cy="517019"/>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cs typeface="+mn-ea"/>
                <a:sym typeface="+mn-lt"/>
              </a:rPr>
              <a:t>Delta Plugin</a:t>
            </a:r>
            <a:endParaRPr lang="zh-CN" altLang="en-US" b="1" dirty="0">
              <a:solidFill>
                <a:schemeClr val="tx1"/>
              </a:solidFill>
              <a:cs typeface="+mn-ea"/>
              <a:sym typeface="+mn-lt"/>
            </a:endParaRPr>
          </a:p>
        </p:txBody>
      </p:sp>
      <p:sp>
        <p:nvSpPr>
          <p:cNvPr id="30" name="右箭头 29">
            <a:extLst>
              <a:ext uri="{FF2B5EF4-FFF2-40B4-BE49-F238E27FC236}">
                <a16:creationId xmlns:a16="http://schemas.microsoft.com/office/drawing/2014/main" id="{00150293-01B5-A946-87EE-D5493F490067}"/>
              </a:ext>
            </a:extLst>
          </p:cNvPr>
          <p:cNvSpPr/>
          <p:nvPr/>
        </p:nvSpPr>
        <p:spPr>
          <a:xfrm>
            <a:off x="2678860" y="4525586"/>
            <a:ext cx="627950" cy="242328"/>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C6725EEF-1BE5-1441-ADFB-AD170BE80242}"/>
              </a:ext>
            </a:extLst>
          </p:cNvPr>
          <p:cNvSpPr txBox="1"/>
          <p:nvPr/>
        </p:nvSpPr>
        <p:spPr>
          <a:xfrm>
            <a:off x="3403836" y="4398582"/>
            <a:ext cx="2369435" cy="369332"/>
          </a:xfrm>
          <a:prstGeom prst="rect">
            <a:avLst/>
          </a:prstGeom>
          <a:noFill/>
        </p:spPr>
        <p:txBody>
          <a:bodyPr wrap="square" rtlCol="0">
            <a:spAutoFit/>
          </a:bodyPr>
          <a:lstStyle/>
          <a:p>
            <a:r>
              <a:rPr kumimoji="1" lang="en-US" altLang="zh-CN" dirty="0" err="1"/>
              <a:t>getDeltaFilePath</a:t>
            </a:r>
            <a:r>
              <a:rPr kumimoji="1" lang="en-US" altLang="zh-CN" dirty="0"/>
              <a:t>()</a:t>
            </a:r>
            <a:endParaRPr kumimoji="1" lang="zh-CN" altLang="en-US" dirty="0"/>
          </a:p>
        </p:txBody>
      </p:sp>
      <p:sp>
        <p:nvSpPr>
          <p:cNvPr id="32" name="右箭头 31">
            <a:extLst>
              <a:ext uri="{FF2B5EF4-FFF2-40B4-BE49-F238E27FC236}">
                <a16:creationId xmlns:a16="http://schemas.microsoft.com/office/drawing/2014/main" id="{FEF35DE5-1B5B-5842-B16A-EB48E981F2DA}"/>
              </a:ext>
            </a:extLst>
          </p:cNvPr>
          <p:cNvSpPr/>
          <p:nvPr/>
        </p:nvSpPr>
        <p:spPr>
          <a:xfrm>
            <a:off x="5632312" y="4549899"/>
            <a:ext cx="627950" cy="242328"/>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圆角矩形 32">
            <a:extLst>
              <a:ext uri="{FF2B5EF4-FFF2-40B4-BE49-F238E27FC236}">
                <a16:creationId xmlns:a16="http://schemas.microsoft.com/office/drawing/2014/main" id="{9D8155E2-0F9C-7D40-9A95-A8F03771707C}"/>
              </a:ext>
            </a:extLst>
          </p:cNvPr>
          <p:cNvSpPr/>
          <p:nvPr/>
        </p:nvSpPr>
        <p:spPr>
          <a:xfrm>
            <a:off x="6674758" y="4709557"/>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HDFS</a:t>
            </a:r>
            <a:endParaRPr kumimoji="1" lang="zh-CN" altLang="en-US" sz="2800" dirty="0"/>
          </a:p>
        </p:txBody>
      </p:sp>
      <p:sp>
        <p:nvSpPr>
          <p:cNvPr id="34" name="圆角矩形 33">
            <a:extLst>
              <a:ext uri="{FF2B5EF4-FFF2-40B4-BE49-F238E27FC236}">
                <a16:creationId xmlns:a16="http://schemas.microsoft.com/office/drawing/2014/main" id="{31294214-B835-E641-A5C7-AD846A88A726}"/>
              </a:ext>
            </a:extLst>
          </p:cNvPr>
          <p:cNvSpPr/>
          <p:nvPr/>
        </p:nvSpPr>
        <p:spPr>
          <a:xfrm>
            <a:off x="6677085" y="4170025"/>
            <a:ext cx="1439264" cy="462755"/>
          </a:xfrm>
          <a:prstGeom prst="roundRect">
            <a:avLst/>
          </a:prstGeom>
          <a:solidFill>
            <a:schemeClr val="bg1"/>
          </a:solidFill>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t>Delta</a:t>
            </a:r>
            <a:r>
              <a:rPr kumimoji="1" lang="zh-CN" altLang="en-US" dirty="0"/>
              <a:t> </a:t>
            </a:r>
            <a:r>
              <a:rPr kumimoji="1" lang="en-US" altLang="zh-CN" dirty="0"/>
              <a:t>Lake</a:t>
            </a:r>
            <a:endParaRPr kumimoji="1" lang="zh-CN" altLang="en-US" dirty="0"/>
          </a:p>
        </p:txBody>
      </p:sp>
      <p:sp>
        <p:nvSpPr>
          <p:cNvPr id="3" name="文本框 2">
            <a:extLst>
              <a:ext uri="{FF2B5EF4-FFF2-40B4-BE49-F238E27FC236}">
                <a16:creationId xmlns:a16="http://schemas.microsoft.com/office/drawing/2014/main" id="{92AC717E-EB2B-6A45-BD54-54BEF9C655EA}"/>
              </a:ext>
            </a:extLst>
          </p:cNvPr>
          <p:cNvSpPr txBox="1"/>
          <p:nvPr/>
        </p:nvSpPr>
        <p:spPr>
          <a:xfrm>
            <a:off x="8480877" y="1809427"/>
            <a:ext cx="3545838" cy="923330"/>
          </a:xfrm>
          <a:prstGeom prst="rect">
            <a:avLst/>
          </a:prstGeom>
          <a:noFill/>
        </p:spPr>
        <p:txBody>
          <a:bodyPr wrap="square" rtlCol="0">
            <a:spAutoFit/>
          </a:bodyPr>
          <a:lstStyle/>
          <a:p>
            <a:r>
              <a:rPr kumimoji="1" lang="zh-CN" altLang="en-US" b="1" dirty="0"/>
              <a:t>问题：</a:t>
            </a:r>
            <a:r>
              <a:rPr kumimoji="1" lang="en-US" altLang="zh-CN" dirty="0"/>
              <a:t>Delta</a:t>
            </a:r>
            <a:r>
              <a:rPr kumimoji="1" lang="zh-CN" altLang="en-US" dirty="0"/>
              <a:t> </a:t>
            </a:r>
            <a:r>
              <a:rPr kumimoji="1" lang="en-US" altLang="zh-CN" dirty="0"/>
              <a:t>Lake</a:t>
            </a:r>
            <a:r>
              <a:rPr kumimoji="1" lang="zh-CN" altLang="en-US" dirty="0"/>
              <a:t>改变了存储结构，只获取数据文件信息，导致元数据信息缺失</a:t>
            </a:r>
          </a:p>
        </p:txBody>
      </p:sp>
      <p:sp>
        <p:nvSpPr>
          <p:cNvPr id="35" name="右箭头 34">
            <a:extLst>
              <a:ext uri="{FF2B5EF4-FFF2-40B4-BE49-F238E27FC236}">
                <a16:creationId xmlns:a16="http://schemas.microsoft.com/office/drawing/2014/main" id="{60297073-5835-4E4E-BC33-A9989620D019}"/>
              </a:ext>
            </a:extLst>
          </p:cNvPr>
          <p:cNvSpPr/>
          <p:nvPr/>
        </p:nvSpPr>
        <p:spPr>
          <a:xfrm rot="5400000">
            <a:off x="9969189" y="2823409"/>
            <a:ext cx="365126" cy="247417"/>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21839B67-450A-844D-9DD2-5CC49FF807CE}"/>
              </a:ext>
            </a:extLst>
          </p:cNvPr>
          <p:cNvSpPr txBox="1"/>
          <p:nvPr/>
        </p:nvSpPr>
        <p:spPr>
          <a:xfrm>
            <a:off x="8456668" y="3099234"/>
            <a:ext cx="3545838" cy="646331"/>
          </a:xfrm>
          <a:prstGeom prst="rect">
            <a:avLst/>
          </a:prstGeom>
          <a:noFill/>
        </p:spPr>
        <p:txBody>
          <a:bodyPr wrap="square" rtlCol="0">
            <a:spAutoFit/>
          </a:bodyPr>
          <a:lstStyle/>
          <a:p>
            <a:r>
              <a:rPr kumimoji="1" lang="zh-CN" altLang="en-US" b="1" dirty="0"/>
              <a:t>需求：</a:t>
            </a:r>
            <a:r>
              <a:rPr kumimoji="1" lang="en-US" altLang="zh-CN" dirty="0"/>
              <a:t>Delta</a:t>
            </a:r>
            <a:r>
              <a:rPr kumimoji="1" lang="zh-CN" altLang="en-US" dirty="0"/>
              <a:t> </a:t>
            </a:r>
            <a:r>
              <a:rPr kumimoji="1" lang="en-US" altLang="zh-CN" dirty="0"/>
              <a:t>Plugin</a:t>
            </a:r>
            <a:r>
              <a:rPr kumimoji="1" lang="zh-CN" altLang="en-US" dirty="0"/>
              <a:t>既能获取数据文件，也要获取</a:t>
            </a:r>
            <a:r>
              <a:rPr kumimoji="1" lang="en-US" altLang="zh-CN" dirty="0" err="1"/>
              <a:t>delta_log</a:t>
            </a:r>
            <a:r>
              <a:rPr kumimoji="1" lang="zh-CN" altLang="en-US" dirty="0"/>
              <a:t>信息</a:t>
            </a:r>
          </a:p>
        </p:txBody>
      </p:sp>
      <p:sp>
        <p:nvSpPr>
          <p:cNvPr id="37" name="右箭头 36">
            <a:extLst>
              <a:ext uri="{FF2B5EF4-FFF2-40B4-BE49-F238E27FC236}">
                <a16:creationId xmlns:a16="http://schemas.microsoft.com/office/drawing/2014/main" id="{5005DD2D-98A7-EE49-9CBB-B16BDFDC0646}"/>
              </a:ext>
            </a:extLst>
          </p:cNvPr>
          <p:cNvSpPr/>
          <p:nvPr/>
        </p:nvSpPr>
        <p:spPr>
          <a:xfrm rot="5400000">
            <a:off x="9969189" y="3863754"/>
            <a:ext cx="365126" cy="247417"/>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FD8C27BF-A78E-E34D-93A2-ABA79F621873}"/>
              </a:ext>
            </a:extLst>
          </p:cNvPr>
          <p:cNvSpPr txBox="1"/>
          <p:nvPr/>
        </p:nvSpPr>
        <p:spPr>
          <a:xfrm>
            <a:off x="8456668" y="4217499"/>
            <a:ext cx="3545838" cy="646331"/>
          </a:xfrm>
          <a:prstGeom prst="rect">
            <a:avLst/>
          </a:prstGeom>
          <a:noFill/>
        </p:spPr>
        <p:txBody>
          <a:bodyPr wrap="square" rtlCol="0">
            <a:spAutoFit/>
          </a:bodyPr>
          <a:lstStyle/>
          <a:p>
            <a:r>
              <a:rPr kumimoji="1" lang="zh-CN" altLang="en-US" b="1" dirty="0"/>
              <a:t>功能</a:t>
            </a:r>
            <a:r>
              <a:rPr kumimoji="1" lang="zh-CN" altLang="en-US" b="1" dirty="0">
                <a:sym typeface="Wingdings" pitchFamily="2" charset="2"/>
              </a:rPr>
              <a:t>：</a:t>
            </a:r>
            <a:r>
              <a:rPr kumimoji="1" lang="en-US" altLang="zh-CN" dirty="0">
                <a:sym typeface="Wingdings" pitchFamily="2" charset="2"/>
              </a:rPr>
              <a:t>1.</a:t>
            </a:r>
            <a:r>
              <a:rPr kumimoji="1" lang="zh-CN" altLang="en-US" dirty="0">
                <a:sym typeface="Wingdings" pitchFamily="2" charset="2"/>
              </a:rPr>
              <a:t> 查找</a:t>
            </a:r>
            <a:r>
              <a:rPr kumimoji="1" lang="en-US" altLang="zh-CN" dirty="0" err="1"/>
              <a:t>delta_log</a:t>
            </a:r>
            <a:r>
              <a:rPr kumimoji="1" lang="zh-CN" altLang="en-US" dirty="0"/>
              <a:t> </a:t>
            </a:r>
            <a:r>
              <a:rPr kumimoji="1" lang="en-US" altLang="zh-CN" dirty="0"/>
              <a:t>2.</a:t>
            </a:r>
            <a:r>
              <a:rPr kumimoji="1" lang="zh-CN" altLang="en-US" dirty="0"/>
              <a:t>提取元数据 </a:t>
            </a:r>
            <a:r>
              <a:rPr kumimoji="1" lang="en-US" altLang="zh-CN" dirty="0"/>
              <a:t>3.</a:t>
            </a:r>
            <a:r>
              <a:rPr kumimoji="1" lang="zh-CN" altLang="en-US" dirty="0"/>
              <a:t> 存储元数据</a:t>
            </a:r>
          </a:p>
        </p:txBody>
      </p:sp>
      <p:sp>
        <p:nvSpPr>
          <p:cNvPr id="39" name="文本框 38">
            <a:extLst>
              <a:ext uri="{FF2B5EF4-FFF2-40B4-BE49-F238E27FC236}">
                <a16:creationId xmlns:a16="http://schemas.microsoft.com/office/drawing/2014/main" id="{742C24AC-4BB9-0745-B53A-61EF2E9ECBE3}"/>
              </a:ext>
            </a:extLst>
          </p:cNvPr>
          <p:cNvSpPr txBox="1"/>
          <p:nvPr/>
        </p:nvSpPr>
        <p:spPr>
          <a:xfrm>
            <a:off x="8456668" y="5218732"/>
            <a:ext cx="3363297" cy="923330"/>
          </a:xfrm>
          <a:prstGeom prst="rect">
            <a:avLst/>
          </a:prstGeom>
          <a:noFill/>
        </p:spPr>
        <p:txBody>
          <a:bodyPr wrap="square" rtlCol="0">
            <a:spAutoFit/>
          </a:bodyPr>
          <a:lstStyle/>
          <a:p>
            <a:r>
              <a:rPr kumimoji="1" lang="zh-CN" altLang="en-US" b="1" dirty="0">
                <a:sym typeface="Wingdings" pitchFamily="2" charset="2"/>
              </a:rPr>
              <a:t>设计：</a:t>
            </a:r>
            <a:r>
              <a:rPr kumimoji="1" lang="en-US" altLang="zh-CN" dirty="0">
                <a:sym typeface="Wingdings" pitchFamily="2" charset="2"/>
              </a:rPr>
              <a:t>1.</a:t>
            </a:r>
            <a:r>
              <a:rPr kumimoji="1" lang="zh-CN" altLang="en-US" dirty="0">
                <a:sym typeface="Wingdings" pitchFamily="2" charset="2"/>
              </a:rPr>
              <a:t> </a:t>
            </a:r>
            <a:r>
              <a:rPr kumimoji="1" lang="en-US" altLang="zh-CN" dirty="0" err="1">
                <a:sym typeface="Wingdings" pitchFamily="2" charset="2"/>
              </a:rPr>
              <a:t>findDeltaLog</a:t>
            </a:r>
            <a:r>
              <a:rPr kumimoji="1" lang="en-US" altLang="zh-CN" dirty="0">
                <a:sym typeface="Wingdings" pitchFamily="2" charset="2"/>
              </a:rPr>
              <a:t>() </a:t>
            </a:r>
          </a:p>
          <a:p>
            <a:r>
              <a:rPr kumimoji="1" lang="en-US" altLang="zh-CN" dirty="0">
                <a:sym typeface="Wingdings" pitchFamily="2" charset="2"/>
              </a:rPr>
              <a:t>2. </a:t>
            </a:r>
            <a:r>
              <a:rPr kumimoji="1" lang="en-US" altLang="zh-CN" dirty="0" err="1">
                <a:sym typeface="Wingdings" pitchFamily="2" charset="2"/>
              </a:rPr>
              <a:t>getDeltaLog</a:t>
            </a:r>
            <a:r>
              <a:rPr kumimoji="1" lang="en-US" altLang="zh-CN" dirty="0">
                <a:sym typeface="Wingdings" pitchFamily="2" charset="2"/>
              </a:rPr>
              <a:t>() </a:t>
            </a:r>
          </a:p>
          <a:p>
            <a:r>
              <a:rPr kumimoji="1" lang="en-US" altLang="zh-CN" dirty="0">
                <a:sym typeface="Wingdings" pitchFamily="2" charset="2"/>
              </a:rPr>
              <a:t>3. </a:t>
            </a:r>
            <a:r>
              <a:rPr kumimoji="1" lang="en-US" altLang="zh-CN" dirty="0" err="1">
                <a:sym typeface="Wingdings" pitchFamily="2" charset="2"/>
              </a:rPr>
              <a:t>saveDeltaLog</a:t>
            </a:r>
            <a:r>
              <a:rPr kumimoji="1" lang="en-US" altLang="zh-CN" dirty="0">
                <a:sym typeface="Wingdings" pitchFamily="2" charset="2"/>
              </a:rPr>
              <a:t>()</a:t>
            </a:r>
            <a:endParaRPr kumimoji="1" lang="zh-CN" altLang="en-US" dirty="0"/>
          </a:p>
        </p:txBody>
      </p:sp>
      <p:sp>
        <p:nvSpPr>
          <p:cNvPr id="40" name="右箭头 39">
            <a:extLst>
              <a:ext uri="{FF2B5EF4-FFF2-40B4-BE49-F238E27FC236}">
                <a16:creationId xmlns:a16="http://schemas.microsoft.com/office/drawing/2014/main" id="{A6D05042-55CC-6F40-A978-86ACCD80D77B}"/>
              </a:ext>
            </a:extLst>
          </p:cNvPr>
          <p:cNvSpPr/>
          <p:nvPr/>
        </p:nvSpPr>
        <p:spPr>
          <a:xfrm rot="5400000">
            <a:off x="9964736" y="4906948"/>
            <a:ext cx="365126" cy="247417"/>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92992882-5E4A-164C-993E-97E54D9F545F}"/>
              </a:ext>
            </a:extLst>
          </p:cNvPr>
          <p:cNvSpPr txBox="1"/>
          <p:nvPr/>
        </p:nvSpPr>
        <p:spPr>
          <a:xfrm>
            <a:off x="3497415" y="5164783"/>
            <a:ext cx="1840241" cy="1287468"/>
          </a:xfrm>
          <a:prstGeom prst="rect">
            <a:avLst/>
          </a:prstGeom>
          <a:noFill/>
        </p:spPr>
        <p:txBody>
          <a:bodyPr wrap="square" rtlCol="0">
            <a:spAutoFit/>
          </a:bodyPr>
          <a:lstStyle/>
          <a:p>
            <a:pPr>
              <a:lnSpc>
                <a:spcPct val="150000"/>
              </a:lnSpc>
            </a:pPr>
            <a:r>
              <a:rPr kumimoji="1" lang="en-US" altLang="zh-CN" dirty="0" err="1"/>
              <a:t>findDeltaLog</a:t>
            </a:r>
            <a:r>
              <a:rPr kumimoji="1" lang="en-US" altLang="zh-CN" dirty="0"/>
              <a:t>()</a:t>
            </a:r>
          </a:p>
          <a:p>
            <a:pPr>
              <a:lnSpc>
                <a:spcPct val="150000"/>
              </a:lnSpc>
            </a:pPr>
            <a:r>
              <a:rPr kumimoji="1" lang="en-US" altLang="zh-CN" dirty="0" err="1"/>
              <a:t>getDeltaLog</a:t>
            </a:r>
            <a:r>
              <a:rPr kumimoji="1" lang="en-US" altLang="zh-CN" dirty="0"/>
              <a:t>()</a:t>
            </a:r>
          </a:p>
          <a:p>
            <a:pPr>
              <a:lnSpc>
                <a:spcPct val="150000"/>
              </a:lnSpc>
            </a:pPr>
            <a:r>
              <a:rPr kumimoji="1" lang="en-US" altLang="zh-CN" dirty="0" err="1"/>
              <a:t>saveDeltaLog</a:t>
            </a:r>
            <a:r>
              <a:rPr kumimoji="1" lang="en-US" altLang="zh-CN" dirty="0"/>
              <a:t>()</a:t>
            </a:r>
          </a:p>
        </p:txBody>
      </p:sp>
      <p:sp>
        <p:nvSpPr>
          <p:cNvPr id="41" name="右箭头 40">
            <a:extLst>
              <a:ext uri="{FF2B5EF4-FFF2-40B4-BE49-F238E27FC236}">
                <a16:creationId xmlns:a16="http://schemas.microsoft.com/office/drawing/2014/main" id="{05F34C22-8DB0-1E49-B9A7-FA2759D9B523}"/>
              </a:ext>
            </a:extLst>
          </p:cNvPr>
          <p:cNvSpPr/>
          <p:nvPr/>
        </p:nvSpPr>
        <p:spPr>
          <a:xfrm rot="16200000">
            <a:off x="4196967" y="4964114"/>
            <a:ext cx="365127" cy="247418"/>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9107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dissolve">
                                      <p:cBhvr>
                                        <p:cTn id="30" dur="500"/>
                                        <p:tgtEl>
                                          <p:spTgt spid="3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dissolve">
                                      <p:cBhvr>
                                        <p:cTn id="36" dur="500"/>
                                        <p:tgtEl>
                                          <p:spTgt spid="3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dissolve">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dissolve">
                                      <p:cBhvr>
                                        <p:cTn id="49" dur="500"/>
                                        <p:tgtEl>
                                          <p:spTgt spid="3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dissolv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dissolv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dissolve">
                                      <p:cBhvr>
                                        <p:cTn id="65" dur="500"/>
                                        <p:tgtEl>
                                          <p:spTgt spid="4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dissolve">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dissolve">
                                      <p:cBhvr>
                                        <p:cTn id="73" dur="500"/>
                                        <p:tgtEl>
                                          <p:spTgt spid="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dissolve">
                                      <p:cBhvr>
                                        <p:cTn id="7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 grpId="0"/>
      <p:bldP spid="27" grpId="0" animBg="1"/>
      <p:bldP spid="28" grpId="0" animBg="1"/>
      <p:bldP spid="29" grpId="0" animBg="1"/>
      <p:bldP spid="30" grpId="0" animBg="1"/>
      <p:bldP spid="31" grpId="0"/>
      <p:bldP spid="32" grpId="0" animBg="1"/>
      <p:bldP spid="33" grpId="0" animBg="1"/>
      <p:bldP spid="34" grpId="0" animBg="1"/>
      <p:bldP spid="3" grpId="0"/>
      <p:bldP spid="35" grpId="0" animBg="1"/>
      <p:bldP spid="36" grpId="0"/>
      <p:bldP spid="37" grpId="0" animBg="1"/>
      <p:bldP spid="38" grpId="0"/>
      <p:bldP spid="39" grpId="0"/>
      <p:bldP spid="40" grpId="0" animBg="1"/>
      <p:bldP spid="4" grpId="0"/>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25</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399" y="1330383"/>
            <a:ext cx="1182915" cy="1853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开发进展</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系统实现</a:t>
            </a:r>
            <a:endParaRPr lang="en-US" altLang="zh-CN" sz="1800" dirty="0"/>
          </a:p>
        </p:txBody>
      </p:sp>
      <p:pic>
        <p:nvPicPr>
          <p:cNvPr id="7" name="图片 6">
            <a:extLst>
              <a:ext uri="{FF2B5EF4-FFF2-40B4-BE49-F238E27FC236}">
                <a16:creationId xmlns:a16="http://schemas.microsoft.com/office/drawing/2014/main" id="{A43E2842-9D18-A742-BA61-9BAE41195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604" y="1330383"/>
            <a:ext cx="5545419" cy="5122105"/>
          </a:xfrm>
          <a:prstGeom prst="rect">
            <a:avLst/>
          </a:prstGeom>
        </p:spPr>
      </p:pic>
      <p:sp>
        <p:nvSpPr>
          <p:cNvPr id="2" name="矩形 1">
            <a:extLst>
              <a:ext uri="{FF2B5EF4-FFF2-40B4-BE49-F238E27FC236}">
                <a16:creationId xmlns:a16="http://schemas.microsoft.com/office/drawing/2014/main" id="{B2BBFF5A-5978-FD46-84D0-3DE6D17A396F}"/>
              </a:ext>
            </a:extLst>
          </p:cNvPr>
          <p:cNvSpPr/>
          <p:nvPr/>
        </p:nvSpPr>
        <p:spPr>
          <a:xfrm>
            <a:off x="4598033" y="3942000"/>
            <a:ext cx="1033200" cy="720000"/>
          </a:xfrm>
          <a:prstGeom prst="rect">
            <a:avLst/>
          </a:prstGeom>
          <a:solidFill>
            <a:schemeClr val="accent2">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200" dirty="0"/>
              <a:t>HDFS</a:t>
            </a:r>
            <a:r>
              <a:rPr kumimoji="1" lang="zh-CN" altLang="en-US" sz="1200" dirty="0"/>
              <a:t> </a:t>
            </a:r>
            <a:r>
              <a:rPr kumimoji="1" lang="en-US" altLang="zh-CN" sz="1200" dirty="0"/>
              <a:t>+</a:t>
            </a:r>
          </a:p>
          <a:p>
            <a:pPr algn="ctr"/>
            <a:r>
              <a:rPr kumimoji="1" lang="en-US" altLang="zh-CN" sz="1200" dirty="0"/>
              <a:t>Delta</a:t>
            </a:r>
            <a:r>
              <a:rPr kumimoji="1" lang="zh-CN" altLang="en-US" sz="1200" dirty="0"/>
              <a:t> </a:t>
            </a:r>
            <a:r>
              <a:rPr kumimoji="1" lang="en-US" altLang="zh-CN" sz="1200" dirty="0"/>
              <a:t>Lake</a:t>
            </a:r>
            <a:endParaRPr kumimoji="1" lang="zh-CN" altLang="en-US" sz="1200" dirty="0"/>
          </a:p>
        </p:txBody>
      </p:sp>
      <p:sp>
        <p:nvSpPr>
          <p:cNvPr id="9" name="矩形 8">
            <a:extLst>
              <a:ext uri="{FF2B5EF4-FFF2-40B4-BE49-F238E27FC236}">
                <a16:creationId xmlns:a16="http://schemas.microsoft.com/office/drawing/2014/main" id="{00C6BDBA-346A-BC4F-8643-4462E7F76D9C}"/>
              </a:ext>
            </a:extLst>
          </p:cNvPr>
          <p:cNvSpPr/>
          <p:nvPr/>
        </p:nvSpPr>
        <p:spPr>
          <a:xfrm>
            <a:off x="6430968" y="2526001"/>
            <a:ext cx="1033200" cy="720000"/>
          </a:xfrm>
          <a:prstGeom prst="rect">
            <a:avLst/>
          </a:prstGeom>
          <a:solidFill>
            <a:schemeClr val="accent6">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200" dirty="0"/>
              <a:t>Ranger</a:t>
            </a:r>
          </a:p>
          <a:p>
            <a:pPr algn="ctr"/>
            <a:r>
              <a:rPr kumimoji="1" lang="en-US" altLang="zh-CN" sz="1200" dirty="0"/>
              <a:t>Admin</a:t>
            </a:r>
            <a:endParaRPr kumimoji="1" lang="zh-CN" altLang="en-US" sz="1200" dirty="0"/>
          </a:p>
        </p:txBody>
      </p:sp>
      <p:sp>
        <p:nvSpPr>
          <p:cNvPr id="13" name="矩形 12">
            <a:extLst>
              <a:ext uri="{FF2B5EF4-FFF2-40B4-BE49-F238E27FC236}">
                <a16:creationId xmlns:a16="http://schemas.microsoft.com/office/drawing/2014/main" id="{840266C7-C8A6-264D-8FF3-F55A27AEA453}"/>
              </a:ext>
            </a:extLst>
          </p:cNvPr>
          <p:cNvSpPr/>
          <p:nvPr/>
        </p:nvSpPr>
        <p:spPr>
          <a:xfrm>
            <a:off x="6430433" y="3942000"/>
            <a:ext cx="1033200" cy="720000"/>
          </a:xfrm>
          <a:prstGeom prst="rect">
            <a:avLst/>
          </a:prstGeom>
          <a:solidFill>
            <a:schemeClr val="accent2">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200" dirty="0"/>
              <a:t>Delta</a:t>
            </a:r>
            <a:r>
              <a:rPr kumimoji="1" lang="zh-CN" altLang="en-US" sz="1200" dirty="0"/>
              <a:t> </a:t>
            </a:r>
            <a:r>
              <a:rPr kumimoji="1" lang="en-US" altLang="zh-CN" sz="1200" dirty="0"/>
              <a:t>Plugin</a:t>
            </a:r>
            <a:endParaRPr kumimoji="1" lang="zh-CN" altLang="en-US" sz="1200" dirty="0"/>
          </a:p>
        </p:txBody>
      </p:sp>
      <p:sp>
        <p:nvSpPr>
          <p:cNvPr id="14" name="矩形 13">
            <a:extLst>
              <a:ext uri="{FF2B5EF4-FFF2-40B4-BE49-F238E27FC236}">
                <a16:creationId xmlns:a16="http://schemas.microsoft.com/office/drawing/2014/main" id="{EFECD8F1-4A65-E54E-9EE5-5FA54A27DE05}"/>
              </a:ext>
            </a:extLst>
          </p:cNvPr>
          <p:cNvSpPr/>
          <p:nvPr/>
        </p:nvSpPr>
        <p:spPr>
          <a:xfrm>
            <a:off x="6840833" y="5457600"/>
            <a:ext cx="1033200" cy="720000"/>
          </a:xfrm>
          <a:prstGeom prst="rect">
            <a:avLst/>
          </a:prstGeom>
          <a:solidFill>
            <a:schemeClr val="accent2">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200" dirty="0"/>
              <a:t>Web</a:t>
            </a:r>
            <a:endParaRPr kumimoji="1" lang="zh-CN" altLang="en-US" sz="1200" dirty="0"/>
          </a:p>
        </p:txBody>
      </p:sp>
      <p:sp>
        <p:nvSpPr>
          <p:cNvPr id="15" name="矩形 14">
            <a:extLst>
              <a:ext uri="{FF2B5EF4-FFF2-40B4-BE49-F238E27FC236}">
                <a16:creationId xmlns:a16="http://schemas.microsoft.com/office/drawing/2014/main" id="{DFFB50DA-A075-F04D-A60A-4D35FE12A016}"/>
              </a:ext>
            </a:extLst>
          </p:cNvPr>
          <p:cNvSpPr/>
          <p:nvPr/>
        </p:nvSpPr>
        <p:spPr>
          <a:xfrm>
            <a:off x="8554433" y="5457600"/>
            <a:ext cx="1033200" cy="720000"/>
          </a:xfrm>
          <a:prstGeom prst="rect">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200" dirty="0"/>
              <a:t>Metadata</a:t>
            </a:r>
          </a:p>
          <a:p>
            <a:pPr algn="ctr"/>
            <a:r>
              <a:rPr kumimoji="1" lang="en-US" altLang="zh-CN" sz="1200" dirty="0"/>
              <a:t>Admin</a:t>
            </a:r>
            <a:endParaRPr kumimoji="1" lang="zh-CN" altLang="en-US" sz="1200" dirty="0"/>
          </a:p>
        </p:txBody>
      </p:sp>
      <p:sp>
        <p:nvSpPr>
          <p:cNvPr id="17" name="矩形 16">
            <a:extLst>
              <a:ext uri="{FF2B5EF4-FFF2-40B4-BE49-F238E27FC236}">
                <a16:creationId xmlns:a16="http://schemas.microsoft.com/office/drawing/2014/main" id="{D403F3FD-6D53-7349-822C-14287EB53AEE}"/>
              </a:ext>
            </a:extLst>
          </p:cNvPr>
          <p:cNvSpPr/>
          <p:nvPr/>
        </p:nvSpPr>
        <p:spPr>
          <a:xfrm>
            <a:off x="8558033" y="3942000"/>
            <a:ext cx="1033200" cy="720000"/>
          </a:xfrm>
          <a:prstGeom prst="rect">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200" dirty="0"/>
              <a:t>DB</a:t>
            </a:r>
            <a:endParaRPr kumimoji="1" lang="zh-CN" altLang="en-US" sz="1200" dirty="0"/>
          </a:p>
        </p:txBody>
      </p:sp>
      <p:sp>
        <p:nvSpPr>
          <p:cNvPr id="19" name="矩形 18">
            <a:extLst>
              <a:ext uri="{FF2B5EF4-FFF2-40B4-BE49-F238E27FC236}">
                <a16:creationId xmlns:a16="http://schemas.microsoft.com/office/drawing/2014/main" id="{90EFF39F-81C9-7F4E-B18F-1DB9D2B441AD}"/>
              </a:ext>
            </a:extLst>
          </p:cNvPr>
          <p:cNvSpPr/>
          <p:nvPr/>
        </p:nvSpPr>
        <p:spPr>
          <a:xfrm>
            <a:off x="10349537" y="1662675"/>
            <a:ext cx="952455" cy="358183"/>
          </a:xfrm>
          <a:prstGeom prst="rect">
            <a:avLst/>
          </a:prstGeom>
          <a:solidFill>
            <a:schemeClr val="accent6">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600" dirty="0"/>
              <a:t>已完成</a:t>
            </a:r>
          </a:p>
        </p:txBody>
      </p:sp>
      <p:sp>
        <p:nvSpPr>
          <p:cNvPr id="20" name="矩形 19">
            <a:extLst>
              <a:ext uri="{FF2B5EF4-FFF2-40B4-BE49-F238E27FC236}">
                <a16:creationId xmlns:a16="http://schemas.microsoft.com/office/drawing/2014/main" id="{C12F137E-A1B0-2A4A-A67B-A754774EE60F}"/>
              </a:ext>
            </a:extLst>
          </p:cNvPr>
          <p:cNvSpPr/>
          <p:nvPr/>
        </p:nvSpPr>
        <p:spPr>
          <a:xfrm>
            <a:off x="10349537" y="2322742"/>
            <a:ext cx="952455" cy="381981"/>
          </a:xfrm>
          <a:prstGeom prst="rect">
            <a:avLst/>
          </a:prstGeom>
          <a:solidFill>
            <a:schemeClr val="accent2">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600" dirty="0"/>
              <a:t>开发中</a:t>
            </a:r>
          </a:p>
        </p:txBody>
      </p:sp>
      <p:sp>
        <p:nvSpPr>
          <p:cNvPr id="21" name="矩形 20">
            <a:extLst>
              <a:ext uri="{FF2B5EF4-FFF2-40B4-BE49-F238E27FC236}">
                <a16:creationId xmlns:a16="http://schemas.microsoft.com/office/drawing/2014/main" id="{C13B810B-37C1-F24A-9606-CE88F1995C85}"/>
              </a:ext>
            </a:extLst>
          </p:cNvPr>
          <p:cNvSpPr/>
          <p:nvPr/>
        </p:nvSpPr>
        <p:spPr>
          <a:xfrm>
            <a:off x="10345672" y="3006607"/>
            <a:ext cx="952455" cy="358183"/>
          </a:xfrm>
          <a:prstGeom prst="rect">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600" dirty="0"/>
              <a:t>未开始</a:t>
            </a:r>
          </a:p>
        </p:txBody>
      </p:sp>
      <p:sp>
        <p:nvSpPr>
          <p:cNvPr id="22" name="文本框 21">
            <a:extLst>
              <a:ext uri="{FF2B5EF4-FFF2-40B4-BE49-F238E27FC236}">
                <a16:creationId xmlns:a16="http://schemas.microsoft.com/office/drawing/2014/main" id="{A169BC0D-08F6-7E4B-BA88-3797E2101DFC}"/>
              </a:ext>
            </a:extLst>
          </p:cNvPr>
          <p:cNvSpPr txBox="1"/>
          <p:nvPr/>
        </p:nvSpPr>
        <p:spPr>
          <a:xfrm>
            <a:off x="660399" y="1632825"/>
            <a:ext cx="1423988"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cs typeface="Arial" pitchFamily="34" charset="0"/>
              </a:rPr>
              <a:t>目前进度</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256BB8A6-6584-D842-A98F-CA9A9F7E069B}"/>
              </a:ext>
            </a:extLst>
          </p:cNvPr>
          <p:cNvSpPr/>
          <p:nvPr/>
        </p:nvSpPr>
        <p:spPr>
          <a:xfrm>
            <a:off x="633894" y="2017901"/>
            <a:ext cx="3411920" cy="1818083"/>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en-US" altLang="zh-CN" dirty="0">
                <a:solidFill>
                  <a:schemeClr val="tx1"/>
                </a:solidFill>
              </a:rPr>
              <a:t>Docker</a:t>
            </a:r>
            <a:r>
              <a:rPr lang="zh-CN" altLang="en-US" dirty="0">
                <a:solidFill>
                  <a:schemeClr val="tx1"/>
                </a:solidFill>
              </a:rPr>
              <a:t>中服务端与客户端配置完成</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客户端中</a:t>
            </a:r>
            <a:r>
              <a:rPr lang="en-US" altLang="zh-CN" dirty="0">
                <a:solidFill>
                  <a:schemeClr val="tx1"/>
                </a:solidFill>
              </a:rPr>
              <a:t>Hadoop</a:t>
            </a:r>
            <a:r>
              <a:rPr lang="zh-CN" altLang="en-US" dirty="0">
                <a:solidFill>
                  <a:schemeClr val="tx1"/>
                </a:solidFill>
              </a:rPr>
              <a:t>集群搭建</a:t>
            </a:r>
            <a:endParaRPr lang="en-US" altLang="zh-CN" dirty="0">
              <a:solidFill>
                <a:schemeClr val="tx1"/>
              </a:solidFill>
            </a:endParaRPr>
          </a:p>
          <a:p>
            <a:pPr marL="285750" indent="-285750">
              <a:lnSpc>
                <a:spcPct val="125000"/>
              </a:lnSpc>
              <a:buFont typeface="Wingdings" panose="05000000000000000000" pitchFamily="2" charset="2"/>
              <a:buChar char="Ø"/>
            </a:pPr>
            <a:r>
              <a:rPr lang="en-US" altLang="zh-CN" dirty="0">
                <a:solidFill>
                  <a:schemeClr val="tx1"/>
                </a:solidFill>
              </a:rPr>
              <a:t>Ranger</a:t>
            </a:r>
            <a:r>
              <a:rPr lang="zh-CN" altLang="en-US" dirty="0">
                <a:solidFill>
                  <a:schemeClr val="tx1"/>
                </a:solidFill>
              </a:rPr>
              <a:t> </a:t>
            </a:r>
            <a:r>
              <a:rPr lang="en-US" altLang="zh-CN" dirty="0">
                <a:solidFill>
                  <a:schemeClr val="tx1"/>
                </a:solidFill>
              </a:rPr>
              <a:t>Admin</a:t>
            </a:r>
            <a:r>
              <a:rPr lang="zh-CN" altLang="en-US" dirty="0">
                <a:solidFill>
                  <a:schemeClr val="tx1"/>
                </a:solidFill>
              </a:rPr>
              <a:t>修改完成</a:t>
            </a:r>
            <a:endParaRPr lang="en-US" altLang="zh-CN" dirty="0">
              <a:solidFill>
                <a:schemeClr val="tx1"/>
              </a:solidFill>
            </a:endParaRPr>
          </a:p>
          <a:p>
            <a:pPr marL="285750" indent="-285750">
              <a:lnSpc>
                <a:spcPct val="125000"/>
              </a:lnSpc>
              <a:buFont typeface="Wingdings" panose="05000000000000000000" pitchFamily="2" charset="2"/>
              <a:buChar char="Ø"/>
            </a:pPr>
            <a:r>
              <a:rPr lang="en-US" altLang="zh-CN" dirty="0">
                <a:solidFill>
                  <a:schemeClr val="tx1"/>
                </a:solidFill>
              </a:rPr>
              <a:t>Delta</a:t>
            </a:r>
            <a:r>
              <a:rPr lang="zh-CN" altLang="en-US" dirty="0">
                <a:solidFill>
                  <a:schemeClr val="tx1"/>
                </a:solidFill>
              </a:rPr>
              <a:t> </a:t>
            </a:r>
            <a:r>
              <a:rPr lang="en-US" altLang="zh-CN" dirty="0">
                <a:solidFill>
                  <a:schemeClr val="tx1"/>
                </a:solidFill>
              </a:rPr>
              <a:t>Plugin</a:t>
            </a:r>
            <a:r>
              <a:rPr lang="zh-CN" altLang="en-US" dirty="0">
                <a:solidFill>
                  <a:schemeClr val="tx1"/>
                </a:solidFill>
              </a:rPr>
              <a:t> 与 </a:t>
            </a:r>
            <a:r>
              <a:rPr lang="en-US" altLang="zh-CN" dirty="0">
                <a:solidFill>
                  <a:schemeClr val="tx1"/>
                </a:solidFill>
              </a:rPr>
              <a:t>Web</a:t>
            </a:r>
            <a:r>
              <a:rPr lang="zh-CN" altLang="en-US" dirty="0">
                <a:solidFill>
                  <a:schemeClr val="tx1"/>
                </a:solidFill>
              </a:rPr>
              <a:t> 开发中</a:t>
            </a:r>
            <a:endParaRPr lang="en-US" altLang="zh-CN" dirty="0">
              <a:solidFill>
                <a:schemeClr val="tx1"/>
              </a:solidFill>
            </a:endParaRPr>
          </a:p>
        </p:txBody>
      </p:sp>
      <p:sp>
        <p:nvSpPr>
          <p:cNvPr id="24" name="文本框 23">
            <a:extLst>
              <a:ext uri="{FF2B5EF4-FFF2-40B4-BE49-F238E27FC236}">
                <a16:creationId xmlns:a16="http://schemas.microsoft.com/office/drawing/2014/main" id="{F650F7E7-25F3-8849-A91F-BF88075C0953}"/>
              </a:ext>
            </a:extLst>
          </p:cNvPr>
          <p:cNvSpPr txBox="1"/>
          <p:nvPr/>
        </p:nvSpPr>
        <p:spPr>
          <a:xfrm>
            <a:off x="633894" y="4313867"/>
            <a:ext cx="1423988"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cs typeface="Arial" pitchFamily="34" charset="0"/>
              </a:rPr>
              <a:t>近期目标</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5646FB6D-BF5D-B747-911C-CCEC619813C0}"/>
              </a:ext>
            </a:extLst>
          </p:cNvPr>
          <p:cNvSpPr/>
          <p:nvPr/>
        </p:nvSpPr>
        <p:spPr>
          <a:xfrm>
            <a:off x="609817" y="4652422"/>
            <a:ext cx="3411920" cy="1402950"/>
          </a:xfrm>
          <a:prstGeom prst="rect">
            <a:avLst/>
          </a:prstGeom>
          <a:solidFill>
            <a:schemeClr val="bg1"/>
          </a:solidFill>
          <a:ln w="2857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Ø"/>
            </a:pPr>
            <a:r>
              <a:rPr lang="zh-CN" altLang="en-US" dirty="0">
                <a:solidFill>
                  <a:schemeClr val="tx1"/>
                </a:solidFill>
              </a:rPr>
              <a:t>完成</a:t>
            </a:r>
            <a:r>
              <a:rPr lang="en-US" altLang="zh-CN" dirty="0">
                <a:solidFill>
                  <a:schemeClr val="tx1"/>
                </a:solidFill>
              </a:rPr>
              <a:t>Web</a:t>
            </a:r>
            <a:r>
              <a:rPr lang="zh-CN" altLang="en-US" dirty="0">
                <a:solidFill>
                  <a:schemeClr val="tx1"/>
                </a:solidFill>
              </a:rPr>
              <a:t>原型界面，进入迭代开发阶段</a:t>
            </a:r>
            <a:endParaRPr lang="en-US" altLang="zh-CN" dirty="0">
              <a:solidFill>
                <a:schemeClr val="tx1"/>
              </a:solidFill>
            </a:endParaRPr>
          </a:p>
          <a:p>
            <a:pPr marL="285750" indent="-285750">
              <a:lnSpc>
                <a:spcPct val="125000"/>
              </a:lnSpc>
              <a:buFont typeface="Wingdings" panose="05000000000000000000" pitchFamily="2" charset="2"/>
              <a:buChar char="Ø"/>
            </a:pPr>
            <a:r>
              <a:rPr lang="zh-CN" altLang="en-US" dirty="0">
                <a:solidFill>
                  <a:schemeClr val="tx1"/>
                </a:solidFill>
              </a:rPr>
              <a:t>开始</a:t>
            </a:r>
            <a:r>
              <a:rPr lang="en-US" altLang="zh-CN" dirty="0">
                <a:solidFill>
                  <a:schemeClr val="tx1"/>
                </a:solidFill>
              </a:rPr>
              <a:t>Metadata</a:t>
            </a:r>
            <a:r>
              <a:rPr lang="zh-CN" altLang="en-US" dirty="0">
                <a:solidFill>
                  <a:schemeClr val="tx1"/>
                </a:solidFill>
              </a:rPr>
              <a:t> </a:t>
            </a:r>
            <a:r>
              <a:rPr lang="en-US" altLang="zh-CN" dirty="0">
                <a:solidFill>
                  <a:schemeClr val="tx1"/>
                </a:solidFill>
              </a:rPr>
              <a:t>Admin</a:t>
            </a:r>
            <a:r>
              <a:rPr lang="zh-CN" altLang="en-US" dirty="0">
                <a:solidFill>
                  <a:schemeClr val="tx1"/>
                </a:solidFill>
              </a:rPr>
              <a:t>开发</a:t>
            </a:r>
            <a:endParaRPr lang="en-US" altLang="zh-CN" dirty="0">
              <a:solidFill>
                <a:schemeClr val="tx1"/>
              </a:solidFill>
            </a:endParaRPr>
          </a:p>
        </p:txBody>
      </p:sp>
    </p:spTree>
    <p:extLst>
      <p:ext uri="{BB962C8B-B14F-4D97-AF65-F5344CB8AC3E}">
        <p14:creationId xmlns:p14="http://schemas.microsoft.com/office/powerpoint/2010/main" val="33251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文本框 6">
            <a:extLst>
              <a:ext uri="{FF2B5EF4-FFF2-40B4-BE49-F238E27FC236}">
                <a16:creationId xmlns:a16="http://schemas.microsoft.com/office/drawing/2014/main" id="{A62BD2A6-A02A-5840-95C0-03397E16F3D4}"/>
              </a:ext>
            </a:extLst>
          </p:cNvPr>
          <p:cNvSpPr txBox="1"/>
          <p:nvPr/>
        </p:nvSpPr>
        <p:spPr>
          <a:xfrm>
            <a:off x="1976719" y="3146612"/>
            <a:ext cx="3227294" cy="923330"/>
          </a:xfrm>
          <a:prstGeom prst="rect">
            <a:avLst/>
          </a:prstGeom>
          <a:noFill/>
        </p:spPr>
        <p:txBody>
          <a:bodyPr wrap="square" rtlCol="0">
            <a:spAutoFit/>
          </a:bodyPr>
          <a:lstStyle/>
          <a:p>
            <a:r>
              <a:rPr kumimoji="1" lang="zh-CN" altLang="en-US" sz="5400" b="1" dirty="0">
                <a:solidFill>
                  <a:schemeClr val="accent1"/>
                </a:solidFill>
              </a:rPr>
              <a:t>开发规范</a:t>
            </a:r>
          </a:p>
        </p:txBody>
      </p:sp>
      <p:sp>
        <p:nvSpPr>
          <p:cNvPr id="11" name="文本占位符 4">
            <a:extLst>
              <a:ext uri="{FF2B5EF4-FFF2-40B4-BE49-F238E27FC236}">
                <a16:creationId xmlns:a16="http://schemas.microsoft.com/office/drawing/2014/main" id="{57ECAA9B-18D2-2C4F-90F4-9B23713E11A3}"/>
              </a:ext>
            </a:extLst>
          </p:cNvPr>
          <p:cNvSpPr>
            <a:spLocks noGrp="1"/>
          </p:cNvSpPr>
          <p:nvPr>
            <p:ph type="body" sz="quarter" idx="10"/>
          </p:nvPr>
        </p:nvSpPr>
        <p:spPr>
          <a:xfrm>
            <a:off x="902446" y="3090769"/>
            <a:ext cx="576730" cy="975997"/>
          </a:xfrm>
        </p:spPr>
        <p:txBody>
          <a:bodyPr/>
          <a:lstStyle/>
          <a:p>
            <a:r>
              <a:rPr lang="en-US" altLang="zh-CN" sz="6600" dirty="0">
                <a:solidFill>
                  <a:schemeClr val="accent2"/>
                </a:solidFill>
              </a:rPr>
              <a:t>4</a:t>
            </a:r>
            <a:endParaRPr lang="zh-CN" altLang="en-US" sz="6600" dirty="0">
              <a:solidFill>
                <a:schemeClr val="accent2"/>
              </a:solidFill>
            </a:endParaRPr>
          </a:p>
        </p:txBody>
      </p:sp>
    </p:spTree>
    <p:extLst>
      <p:ext uri="{BB962C8B-B14F-4D97-AF65-F5344CB8AC3E}">
        <p14:creationId xmlns:p14="http://schemas.microsoft.com/office/powerpoint/2010/main" val="345651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27</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a:solidFill>
                  <a:schemeClr val="accent1"/>
                </a:solidFill>
                <a:latin typeface="+mj-ea"/>
                <a:cs typeface="+mn-ea"/>
              </a:rPr>
              <a:t>Git</a:t>
            </a:r>
            <a:r>
              <a:rPr lang="zh-CN" altLang="en-US" b="1" dirty="0">
                <a:solidFill>
                  <a:schemeClr val="accent1"/>
                </a:solidFill>
                <a:latin typeface="+mj-ea"/>
                <a:cs typeface="+mn-ea"/>
              </a:rPr>
              <a:t>使用</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开发规范</a:t>
            </a:r>
            <a:endParaRPr lang="en-US" altLang="zh-CN" sz="1800" dirty="0"/>
          </a:p>
        </p:txBody>
      </p:sp>
      <p:sp>
        <p:nvSpPr>
          <p:cNvPr id="2" name="矩形 1">
            <a:extLst>
              <a:ext uri="{FF2B5EF4-FFF2-40B4-BE49-F238E27FC236}">
                <a16:creationId xmlns:a16="http://schemas.microsoft.com/office/drawing/2014/main" id="{542069CC-33A6-B94F-8C0E-C51C5E01DEF9}"/>
              </a:ext>
            </a:extLst>
          </p:cNvPr>
          <p:cNvSpPr/>
          <p:nvPr/>
        </p:nvSpPr>
        <p:spPr>
          <a:xfrm>
            <a:off x="608866" y="1567604"/>
            <a:ext cx="2762295" cy="369332"/>
          </a:xfrm>
          <a:prstGeom prst="rect">
            <a:avLst/>
          </a:prstGeom>
        </p:spPr>
        <p:txBody>
          <a:bodyPr wrap="none">
            <a:spAutoFit/>
          </a:bodyPr>
          <a:lstStyle/>
          <a:p>
            <a:r>
              <a:rPr lang="en-US" altLang="zh-CN" dirty="0">
                <a:solidFill>
                  <a:srgbClr val="222222"/>
                </a:solidFill>
                <a:latin typeface="Arial" panose="020B0604020202020204" pitchFamily="34" charset="0"/>
              </a:rPr>
              <a:t>Git</a:t>
            </a:r>
            <a:r>
              <a:rPr lang="zh-CN" altLang="en-US" dirty="0">
                <a:solidFill>
                  <a:srgbClr val="222222"/>
                </a:solidFill>
                <a:latin typeface="Arial" panose="020B0604020202020204" pitchFamily="34" charset="0"/>
              </a:rPr>
              <a:t> </a:t>
            </a:r>
            <a:r>
              <a:rPr lang="en-US" altLang="zh-CN" dirty="0">
                <a:solidFill>
                  <a:srgbClr val="222222"/>
                </a:solidFill>
                <a:latin typeface="Arial" panose="020B0604020202020204" pitchFamily="34" charset="0"/>
              </a:rPr>
              <a:t>-</a:t>
            </a:r>
            <a:r>
              <a:rPr lang="zh-CN" altLang="en-US" dirty="0">
                <a:solidFill>
                  <a:srgbClr val="222222"/>
                </a:solidFill>
                <a:latin typeface="Arial" panose="020B0604020202020204" pitchFamily="34" charset="0"/>
              </a:rPr>
              <a:t> 分布式版本控制系统</a:t>
            </a:r>
            <a:endParaRPr lang="zh-CN" altLang="en-US" dirty="0"/>
          </a:p>
        </p:txBody>
      </p:sp>
      <p:pic>
        <p:nvPicPr>
          <p:cNvPr id="9222" name="Picture 6">
            <a:extLst>
              <a:ext uri="{FF2B5EF4-FFF2-40B4-BE49-F238E27FC236}">
                <a16:creationId xmlns:a16="http://schemas.microsoft.com/office/drawing/2014/main" id="{A2E41A4B-060C-4E44-B060-F17E72878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661" y="1489678"/>
            <a:ext cx="5842129" cy="474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707533AC-3B65-0D44-9038-52BD7EA47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66" y="2968487"/>
            <a:ext cx="3157523" cy="3126157"/>
          </a:xfrm>
          <a:prstGeom prst="rect">
            <a:avLst/>
          </a:prstGeom>
        </p:spPr>
      </p:pic>
      <p:sp>
        <p:nvSpPr>
          <p:cNvPr id="22" name="文本框 21">
            <a:extLst>
              <a:ext uri="{FF2B5EF4-FFF2-40B4-BE49-F238E27FC236}">
                <a16:creationId xmlns:a16="http://schemas.microsoft.com/office/drawing/2014/main" id="{83749D6B-74B5-7540-AA89-D13B2CF44091}"/>
              </a:ext>
            </a:extLst>
          </p:cNvPr>
          <p:cNvSpPr txBox="1"/>
          <p:nvPr/>
        </p:nvSpPr>
        <p:spPr>
          <a:xfrm>
            <a:off x="5334661" y="1153930"/>
            <a:ext cx="1423988"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rPr>
              <a:t>Git</a:t>
            </a:r>
            <a:r>
              <a:rPr lang="zh-CN" altLang="en-US" sz="1600" b="1" dirty="0">
                <a:solidFill>
                  <a:schemeClr val="bg1"/>
                </a:solidFill>
                <a:latin typeface="微软雅黑" panose="020B0503020204020204" pitchFamily="34" charset="-122"/>
                <a:ea typeface="微软雅黑" panose="020B0503020204020204" pitchFamily="34" charset="-122"/>
                <a:cs typeface="Arial" pitchFamily="34" charset="0"/>
              </a:rPr>
              <a:t>基本操作</a:t>
            </a:r>
            <a:endPar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23" name="文本框 22">
            <a:extLst>
              <a:ext uri="{FF2B5EF4-FFF2-40B4-BE49-F238E27FC236}">
                <a16:creationId xmlns:a16="http://schemas.microsoft.com/office/drawing/2014/main" id="{4B12D38F-9074-1146-BD11-95CAE33D1804}"/>
              </a:ext>
            </a:extLst>
          </p:cNvPr>
          <p:cNvSpPr txBox="1"/>
          <p:nvPr/>
        </p:nvSpPr>
        <p:spPr>
          <a:xfrm>
            <a:off x="647148" y="2619872"/>
            <a:ext cx="1423988"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rPr>
              <a:t>Git</a:t>
            </a:r>
            <a:r>
              <a:rPr lang="zh-CN" altLang="en-US" sz="1600" b="1" dirty="0">
                <a:solidFill>
                  <a:schemeClr val="bg1"/>
                </a:solidFill>
                <a:latin typeface="微软雅黑" panose="020B0503020204020204" pitchFamily="34" charset="-122"/>
                <a:ea typeface="微软雅黑" panose="020B0503020204020204" pitchFamily="34" charset="-122"/>
                <a:cs typeface="Arial" pitchFamily="34" charset="0"/>
              </a:rPr>
              <a:t>分支开发</a:t>
            </a:r>
            <a:endPar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23639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28</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代码评审</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开发规范</a:t>
            </a:r>
            <a:endParaRPr lang="en-US" altLang="zh-CN" sz="1800" dirty="0"/>
          </a:p>
        </p:txBody>
      </p:sp>
      <p:sp>
        <p:nvSpPr>
          <p:cNvPr id="3" name="矩形 2">
            <a:extLst>
              <a:ext uri="{FF2B5EF4-FFF2-40B4-BE49-F238E27FC236}">
                <a16:creationId xmlns:a16="http://schemas.microsoft.com/office/drawing/2014/main" id="{F4EC9346-63BF-D346-8EB7-A68905D0F7F5}"/>
              </a:ext>
            </a:extLst>
          </p:cNvPr>
          <p:cNvSpPr/>
          <p:nvPr/>
        </p:nvSpPr>
        <p:spPr>
          <a:xfrm>
            <a:off x="2781576" y="1093473"/>
            <a:ext cx="6628848" cy="646331"/>
          </a:xfrm>
          <a:prstGeom prst="rect">
            <a:avLst/>
          </a:prstGeom>
        </p:spPr>
        <p:txBody>
          <a:bodyPr wrap="square">
            <a:spAutoFit/>
          </a:bodyPr>
          <a:lstStyle/>
          <a:p>
            <a:r>
              <a:rPr lang="zh-CN" altLang="en-US" dirty="0">
                <a:solidFill>
                  <a:srgbClr val="333333"/>
                </a:solidFill>
                <a:latin typeface="Helvetica Neue" panose="02000503000000020004" pitchFamily="2" charset="0"/>
              </a:rPr>
              <a:t>代码评审</a:t>
            </a:r>
            <a:r>
              <a:rPr lang="en-US" altLang="zh-CN" dirty="0">
                <a:solidFill>
                  <a:srgbClr val="333333"/>
                </a:solidFill>
                <a:latin typeface="Helvetica Neue" panose="02000503000000020004" pitchFamily="2" charset="0"/>
              </a:rPr>
              <a:t>(Code Review, CR)</a:t>
            </a:r>
            <a:r>
              <a:rPr lang="zh-CN" altLang="en-US" dirty="0">
                <a:solidFill>
                  <a:srgbClr val="333333"/>
                </a:solidFill>
                <a:latin typeface="Helvetica Neue" panose="02000503000000020004" pitchFamily="2" charset="0"/>
              </a:rPr>
              <a:t>，是指通过阅读代码来检查源代码与编码标准的符合性以及代码质量的活动</a:t>
            </a:r>
            <a:endParaRPr lang="zh-CN" altLang="en-US" dirty="0"/>
          </a:p>
        </p:txBody>
      </p:sp>
      <p:pic>
        <p:nvPicPr>
          <p:cNvPr id="5" name="图片 4">
            <a:extLst>
              <a:ext uri="{FF2B5EF4-FFF2-40B4-BE49-F238E27FC236}">
                <a16:creationId xmlns:a16="http://schemas.microsoft.com/office/drawing/2014/main" id="{8DCD8343-D931-2044-AD0F-2FA549A6A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904" y="1556228"/>
            <a:ext cx="8195116" cy="4248810"/>
          </a:xfrm>
          <a:prstGeom prst="rect">
            <a:avLst/>
          </a:prstGeom>
        </p:spPr>
      </p:pic>
      <p:sp>
        <p:nvSpPr>
          <p:cNvPr id="13" name="文本框 12">
            <a:extLst>
              <a:ext uri="{FF2B5EF4-FFF2-40B4-BE49-F238E27FC236}">
                <a16:creationId xmlns:a16="http://schemas.microsoft.com/office/drawing/2014/main" id="{A502F75D-E869-BD4F-AE46-51CCAD079599}"/>
              </a:ext>
            </a:extLst>
          </p:cNvPr>
          <p:cNvSpPr txBox="1"/>
          <p:nvPr/>
        </p:nvSpPr>
        <p:spPr>
          <a:xfrm>
            <a:off x="486221" y="2527805"/>
            <a:ext cx="2019679" cy="923330"/>
          </a:xfrm>
          <a:prstGeom prst="rect">
            <a:avLst/>
          </a:prstGeom>
          <a:noFill/>
        </p:spPr>
        <p:txBody>
          <a:bodyPr wrap="square" rtlCol="0">
            <a:spAutoFit/>
          </a:bodyPr>
          <a:lstStyle/>
          <a:p>
            <a:r>
              <a:rPr kumimoji="1" lang="zh-CN" altLang="en-US" dirty="0"/>
              <a:t>比较目标文件在当前分支与其他分支</a:t>
            </a:r>
            <a:r>
              <a:rPr kumimoji="1" lang="en-US" altLang="zh-CN" dirty="0"/>
              <a:t>(master)</a:t>
            </a:r>
            <a:r>
              <a:rPr kumimoji="1" lang="zh-CN" altLang="en-US" dirty="0"/>
              <a:t>中的差异</a:t>
            </a:r>
            <a:endParaRPr kumimoji="1" lang="en-US" altLang="zh-CN" dirty="0"/>
          </a:p>
        </p:txBody>
      </p:sp>
      <p:sp>
        <p:nvSpPr>
          <p:cNvPr id="14" name="文本框 13">
            <a:extLst>
              <a:ext uri="{FF2B5EF4-FFF2-40B4-BE49-F238E27FC236}">
                <a16:creationId xmlns:a16="http://schemas.microsoft.com/office/drawing/2014/main" id="{75ECB974-72E7-DC43-907B-66FEA5917CDE}"/>
              </a:ext>
            </a:extLst>
          </p:cNvPr>
          <p:cNvSpPr txBox="1"/>
          <p:nvPr/>
        </p:nvSpPr>
        <p:spPr>
          <a:xfrm>
            <a:off x="595401" y="2056679"/>
            <a:ext cx="1522122"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rPr>
              <a:t>Git</a:t>
            </a:r>
            <a:r>
              <a:rPr lang="zh-CN" altLang="en-US" sz="1600" b="1" dirty="0">
                <a:solidFill>
                  <a:schemeClr val="bg1"/>
                </a:solidFill>
                <a:latin typeface="微软雅黑" panose="020B0503020204020204" pitchFamily="34" charset="-122"/>
                <a:ea typeface="微软雅黑" panose="020B0503020204020204" pitchFamily="34" charset="-122"/>
                <a:cs typeface="Arial" pitchFamily="34" charset="0"/>
              </a:rPr>
              <a:t> </a:t>
            </a:r>
            <a:r>
              <a:rPr lang="en-US" altLang="zh-CN" sz="1600" b="1" dirty="0">
                <a:solidFill>
                  <a:schemeClr val="bg1"/>
                </a:solidFill>
                <a:latin typeface="微软雅黑" panose="020B0503020204020204" pitchFamily="34" charset="-122"/>
                <a:ea typeface="微软雅黑" panose="020B0503020204020204" pitchFamily="34" charset="-122"/>
                <a:cs typeface="Arial" pitchFamily="34" charset="0"/>
              </a:rPr>
              <a:t>Compare</a:t>
            </a:r>
            <a:endPar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15" name="文本框 14">
            <a:extLst>
              <a:ext uri="{FF2B5EF4-FFF2-40B4-BE49-F238E27FC236}">
                <a16:creationId xmlns:a16="http://schemas.microsoft.com/office/drawing/2014/main" id="{26D3F0F1-1535-2C46-9EE6-AEEC77060832}"/>
              </a:ext>
            </a:extLst>
          </p:cNvPr>
          <p:cNvSpPr txBox="1"/>
          <p:nvPr/>
        </p:nvSpPr>
        <p:spPr>
          <a:xfrm>
            <a:off x="595401" y="3818476"/>
            <a:ext cx="928599"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rPr>
              <a:t>Git</a:t>
            </a:r>
            <a:r>
              <a:rPr lang="zh-CN" altLang="en-US" sz="1600" b="1" dirty="0">
                <a:solidFill>
                  <a:schemeClr val="bg1"/>
                </a:solidFill>
                <a:latin typeface="微软雅黑" panose="020B0503020204020204" pitchFamily="34" charset="-122"/>
                <a:ea typeface="微软雅黑" panose="020B0503020204020204" pitchFamily="34" charset="-122"/>
                <a:cs typeface="Arial" pitchFamily="34" charset="0"/>
              </a:rPr>
              <a:t> </a:t>
            </a:r>
            <a:r>
              <a:rPr lang="en-US" altLang="zh-CN" sz="1600" b="1" dirty="0">
                <a:solidFill>
                  <a:schemeClr val="bg1"/>
                </a:solidFill>
                <a:latin typeface="微软雅黑" panose="020B0503020204020204" pitchFamily="34" charset="-122"/>
                <a:ea typeface="微软雅黑" panose="020B0503020204020204" pitchFamily="34" charset="-122"/>
                <a:cs typeface="Arial" pitchFamily="34" charset="0"/>
              </a:rPr>
              <a:t>Log</a:t>
            </a:r>
            <a:endPar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17" name="文本框 16">
            <a:extLst>
              <a:ext uri="{FF2B5EF4-FFF2-40B4-BE49-F238E27FC236}">
                <a16:creationId xmlns:a16="http://schemas.microsoft.com/office/drawing/2014/main" id="{ABDC9A47-FAB6-C74D-AA60-4094A1EB083D}"/>
              </a:ext>
            </a:extLst>
          </p:cNvPr>
          <p:cNvSpPr txBox="1"/>
          <p:nvPr/>
        </p:nvSpPr>
        <p:spPr>
          <a:xfrm>
            <a:off x="486220" y="4242162"/>
            <a:ext cx="2019679" cy="923330"/>
          </a:xfrm>
          <a:prstGeom prst="rect">
            <a:avLst/>
          </a:prstGeom>
          <a:noFill/>
        </p:spPr>
        <p:txBody>
          <a:bodyPr wrap="square" rtlCol="0">
            <a:spAutoFit/>
          </a:bodyPr>
          <a:lstStyle/>
          <a:p>
            <a:r>
              <a:rPr kumimoji="1" lang="zh-CN" altLang="en-US" dirty="0"/>
              <a:t>比较目标文件在该分支的当前状态和历史状态的差异</a:t>
            </a:r>
            <a:endParaRPr kumimoji="1" lang="en-US" altLang="zh-CN" dirty="0"/>
          </a:p>
        </p:txBody>
      </p:sp>
      <p:sp>
        <p:nvSpPr>
          <p:cNvPr id="9" name="文本框 8">
            <a:extLst>
              <a:ext uri="{FF2B5EF4-FFF2-40B4-BE49-F238E27FC236}">
                <a16:creationId xmlns:a16="http://schemas.microsoft.com/office/drawing/2014/main" id="{F9F0DD85-BDC8-9942-B1A4-E1F7BC38B3D7}"/>
              </a:ext>
            </a:extLst>
          </p:cNvPr>
          <p:cNvSpPr txBox="1"/>
          <p:nvPr/>
        </p:nvSpPr>
        <p:spPr>
          <a:xfrm>
            <a:off x="2781576" y="5660883"/>
            <a:ext cx="6945520" cy="646331"/>
          </a:xfrm>
          <a:prstGeom prst="rect">
            <a:avLst/>
          </a:prstGeom>
          <a:noFill/>
        </p:spPr>
        <p:txBody>
          <a:bodyPr wrap="square" rtlCol="0">
            <a:spAutoFit/>
          </a:bodyPr>
          <a:lstStyle/>
          <a:p>
            <a:r>
              <a:rPr kumimoji="1" lang="zh-CN" altLang="en-US" dirty="0"/>
              <a:t>找出代码中的不规范命名，可优化代码，异常处理等问题</a:t>
            </a:r>
            <a:endParaRPr kumimoji="1" lang="en-US" altLang="zh-CN" dirty="0"/>
          </a:p>
          <a:p>
            <a:r>
              <a:rPr kumimoji="1" lang="zh-CN" altLang="en-US" dirty="0"/>
              <a:t>及时发现缺陷，降低风险，提高代码质量</a:t>
            </a:r>
          </a:p>
        </p:txBody>
      </p:sp>
      <p:pic>
        <p:nvPicPr>
          <p:cNvPr id="19" name="图片 18">
            <a:extLst>
              <a:ext uri="{FF2B5EF4-FFF2-40B4-BE49-F238E27FC236}">
                <a16:creationId xmlns:a16="http://schemas.microsoft.com/office/drawing/2014/main" id="{F23D1811-C1B7-7C41-8F68-F639AF8D2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904" y="1557359"/>
            <a:ext cx="8195116" cy="4248810"/>
          </a:xfrm>
          <a:prstGeom prst="rect">
            <a:avLst/>
          </a:prstGeom>
        </p:spPr>
      </p:pic>
    </p:spTree>
    <p:extLst>
      <p:ext uri="{BB962C8B-B14F-4D97-AF65-F5344CB8AC3E}">
        <p14:creationId xmlns:p14="http://schemas.microsoft.com/office/powerpoint/2010/main" val="89876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29</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399" y="1317562"/>
            <a:ext cx="1671983"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面向异常编程</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开发规范</a:t>
            </a:r>
            <a:endParaRPr lang="en-US" altLang="zh-CN" sz="1800" dirty="0"/>
          </a:p>
        </p:txBody>
      </p:sp>
      <p:sp>
        <p:nvSpPr>
          <p:cNvPr id="2" name="矩形 1">
            <a:extLst>
              <a:ext uri="{FF2B5EF4-FFF2-40B4-BE49-F238E27FC236}">
                <a16:creationId xmlns:a16="http://schemas.microsoft.com/office/drawing/2014/main" id="{A17E83B8-B8C3-3C4C-8078-5AB0245FE002}"/>
              </a:ext>
            </a:extLst>
          </p:cNvPr>
          <p:cNvSpPr/>
          <p:nvPr/>
        </p:nvSpPr>
        <p:spPr>
          <a:xfrm>
            <a:off x="2690191" y="1132896"/>
            <a:ext cx="7300686" cy="369332"/>
          </a:xfrm>
          <a:prstGeom prst="rect">
            <a:avLst/>
          </a:prstGeom>
        </p:spPr>
        <p:txBody>
          <a:bodyPr wrap="square">
            <a:spAutoFit/>
          </a:bodyPr>
          <a:lstStyle/>
          <a:p>
            <a:r>
              <a:rPr lang="zh-CN" altLang="en-US" dirty="0">
                <a:solidFill>
                  <a:srgbClr val="121212"/>
                </a:solidFill>
                <a:latin typeface="-apple-system"/>
              </a:rPr>
              <a:t>人的思维习惯总是倾向于考虑正常情况，而忽略可能潜在的异常</a:t>
            </a:r>
            <a:endParaRPr lang="zh-CN" altLang="en-US" dirty="0"/>
          </a:p>
        </p:txBody>
      </p:sp>
      <p:sp>
        <p:nvSpPr>
          <p:cNvPr id="8" name="文本框 7">
            <a:extLst>
              <a:ext uri="{FF2B5EF4-FFF2-40B4-BE49-F238E27FC236}">
                <a16:creationId xmlns:a16="http://schemas.microsoft.com/office/drawing/2014/main" id="{4B1ADF53-65A8-314A-BCB9-EDBE0003929D}"/>
              </a:ext>
            </a:extLst>
          </p:cNvPr>
          <p:cNvSpPr txBox="1"/>
          <p:nvPr/>
        </p:nvSpPr>
        <p:spPr>
          <a:xfrm>
            <a:off x="706251" y="1819639"/>
            <a:ext cx="1021364"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cs typeface="Arial" pitchFamily="34" charset="0"/>
              </a:rPr>
              <a:t>开发环境</a:t>
            </a:r>
            <a:endPar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3" name="文本框 2">
            <a:extLst>
              <a:ext uri="{FF2B5EF4-FFF2-40B4-BE49-F238E27FC236}">
                <a16:creationId xmlns:a16="http://schemas.microsoft.com/office/drawing/2014/main" id="{C368FCC5-643E-024B-B6AE-B7B10B21FFBD}"/>
              </a:ext>
            </a:extLst>
          </p:cNvPr>
          <p:cNvSpPr txBox="1"/>
          <p:nvPr/>
        </p:nvSpPr>
        <p:spPr>
          <a:xfrm>
            <a:off x="660399" y="2231869"/>
            <a:ext cx="2712810" cy="1477328"/>
          </a:xfrm>
          <a:prstGeom prst="rect">
            <a:avLst/>
          </a:prstGeom>
          <a:noFill/>
        </p:spPr>
        <p:txBody>
          <a:bodyPr wrap="square" rtlCol="0">
            <a:spAutoFit/>
          </a:bodyPr>
          <a:lstStyle/>
          <a:p>
            <a:r>
              <a:rPr lang="zh-CN" altLang="en-US" dirty="0"/>
              <a:t>网络状况良好、机器内存够用、磁盘空间足够、外部依赖方稳定、</a:t>
            </a:r>
            <a:r>
              <a:rPr lang="en-US" altLang="zh-CN" dirty="0"/>
              <a:t>DB</a:t>
            </a:r>
            <a:r>
              <a:rPr lang="zh-CN" altLang="en-US" dirty="0"/>
              <a:t>稳定、按预定步骤操作、数据运行逻辑正常</a:t>
            </a:r>
            <a:endParaRPr kumimoji="1" lang="zh-CN" altLang="en-US" dirty="0"/>
          </a:p>
        </p:txBody>
      </p:sp>
      <p:sp>
        <p:nvSpPr>
          <p:cNvPr id="12" name="下箭头 11">
            <a:extLst>
              <a:ext uri="{FF2B5EF4-FFF2-40B4-BE49-F238E27FC236}">
                <a16:creationId xmlns:a16="http://schemas.microsoft.com/office/drawing/2014/main" id="{256D82F2-A6A6-3549-B87B-B2B44C057F49}"/>
              </a:ext>
            </a:extLst>
          </p:cNvPr>
          <p:cNvSpPr/>
          <p:nvPr/>
        </p:nvSpPr>
        <p:spPr>
          <a:xfrm>
            <a:off x="1031589" y="3782873"/>
            <a:ext cx="370687" cy="642476"/>
          </a:xfrm>
          <a:prstGeom prst="downArrow">
            <a:avLst/>
          </a:prstGeom>
          <a:solidFill>
            <a:srgbClr val="E514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E2F9B79-DFF6-D849-A3BF-50CB9D7B99A8}"/>
              </a:ext>
            </a:extLst>
          </p:cNvPr>
          <p:cNvSpPr txBox="1"/>
          <p:nvPr/>
        </p:nvSpPr>
        <p:spPr>
          <a:xfrm>
            <a:off x="706251" y="4583772"/>
            <a:ext cx="1021364" cy="338554"/>
          </a:xfrm>
          <a:prstGeom prst="rect">
            <a:avLst/>
          </a:prstGeom>
          <a:solidFill>
            <a:srgbClr val="0070C0"/>
          </a:solidFill>
          <a:ln w="28575">
            <a:solidFill>
              <a:srgbClr val="0070C0"/>
            </a:solidFill>
          </a:ln>
          <a:effectLst>
            <a:glow rad="63500">
              <a:schemeClr val="accent3">
                <a:satMod val="175000"/>
                <a:alpha val="40000"/>
              </a:schemeClr>
            </a:glow>
          </a:effectLst>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cs typeface="Arial" pitchFamily="34" charset="0"/>
              </a:rPr>
              <a:t>线上环境</a:t>
            </a:r>
            <a:endParaRPr lang="en-US" altLang="zh-CN" sz="16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文本框 3">
            <a:extLst>
              <a:ext uri="{FF2B5EF4-FFF2-40B4-BE49-F238E27FC236}">
                <a16:creationId xmlns:a16="http://schemas.microsoft.com/office/drawing/2014/main" id="{56138BFA-6374-B441-A3C0-8869FFDCCC6C}"/>
              </a:ext>
            </a:extLst>
          </p:cNvPr>
          <p:cNvSpPr txBox="1"/>
          <p:nvPr/>
        </p:nvSpPr>
        <p:spPr>
          <a:xfrm>
            <a:off x="1698089" y="3717463"/>
            <a:ext cx="609600" cy="707886"/>
          </a:xfrm>
          <a:prstGeom prst="rect">
            <a:avLst/>
          </a:prstGeom>
          <a:noFill/>
        </p:spPr>
        <p:txBody>
          <a:bodyPr wrap="square" rtlCol="0">
            <a:spAutoFit/>
          </a:bodyPr>
          <a:lstStyle/>
          <a:p>
            <a:r>
              <a:rPr kumimoji="1" lang="en-US" altLang="zh-CN" sz="4000" b="1" dirty="0">
                <a:solidFill>
                  <a:srgbClr val="FF0000"/>
                </a:solidFill>
              </a:rPr>
              <a:t>?</a:t>
            </a:r>
            <a:endParaRPr kumimoji="1" lang="zh-CN" altLang="en-US" sz="4000" b="1" dirty="0">
              <a:solidFill>
                <a:srgbClr val="FF0000"/>
              </a:solidFill>
            </a:endParaRPr>
          </a:p>
        </p:txBody>
      </p:sp>
      <p:sp>
        <p:nvSpPr>
          <p:cNvPr id="14" name="文本框 13">
            <a:extLst>
              <a:ext uri="{FF2B5EF4-FFF2-40B4-BE49-F238E27FC236}">
                <a16:creationId xmlns:a16="http://schemas.microsoft.com/office/drawing/2014/main" id="{AFD197CC-4C75-0C49-8071-B691367145EB}"/>
              </a:ext>
            </a:extLst>
          </p:cNvPr>
          <p:cNvSpPr txBox="1"/>
          <p:nvPr/>
        </p:nvSpPr>
        <p:spPr>
          <a:xfrm>
            <a:off x="599246" y="4931459"/>
            <a:ext cx="2712810" cy="1200329"/>
          </a:xfrm>
          <a:prstGeom prst="rect">
            <a:avLst/>
          </a:prstGeom>
          <a:noFill/>
        </p:spPr>
        <p:txBody>
          <a:bodyPr wrap="square" rtlCol="0">
            <a:spAutoFit/>
          </a:bodyPr>
          <a:lstStyle/>
          <a:p>
            <a:r>
              <a:rPr kumimoji="1" lang="zh-CN" altLang="en-US" dirty="0"/>
              <a:t>网络抖动、内存溢出、磁盘空间不足、</a:t>
            </a:r>
            <a:r>
              <a:rPr kumimoji="1" lang="en-US" altLang="zh-CN" dirty="0"/>
              <a:t>DB</a:t>
            </a:r>
            <a:r>
              <a:rPr kumimoji="1" lang="zh-CN" altLang="en-US" dirty="0"/>
              <a:t>连接异常、用户异常操作、非法入参等</a:t>
            </a:r>
          </a:p>
        </p:txBody>
      </p:sp>
      <p:sp>
        <p:nvSpPr>
          <p:cNvPr id="15" name="右箭头 14">
            <a:extLst>
              <a:ext uri="{FF2B5EF4-FFF2-40B4-BE49-F238E27FC236}">
                <a16:creationId xmlns:a16="http://schemas.microsoft.com/office/drawing/2014/main" id="{B2D27C3B-7345-C747-B10C-6AAFE9B407C6}"/>
              </a:ext>
            </a:extLst>
          </p:cNvPr>
          <p:cNvSpPr/>
          <p:nvPr/>
        </p:nvSpPr>
        <p:spPr>
          <a:xfrm>
            <a:off x="3373209" y="1843275"/>
            <a:ext cx="522930" cy="365125"/>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3954342-B5FE-E24C-BCBF-1CC9B1F470D7}"/>
              </a:ext>
            </a:extLst>
          </p:cNvPr>
          <p:cNvSpPr/>
          <p:nvPr/>
        </p:nvSpPr>
        <p:spPr>
          <a:xfrm>
            <a:off x="4003040" y="1822872"/>
            <a:ext cx="7515860" cy="369332"/>
          </a:xfrm>
          <a:prstGeom prst="rect">
            <a:avLst/>
          </a:prstGeom>
        </p:spPr>
        <p:txBody>
          <a:bodyPr wrap="square">
            <a:spAutoFit/>
          </a:bodyPr>
          <a:lstStyle/>
          <a:p>
            <a:r>
              <a:rPr lang="en-US" altLang="zh-CN" dirty="0"/>
              <a:t>“</a:t>
            </a:r>
            <a:r>
              <a:rPr lang="zh-CN" altLang="en-US" dirty="0"/>
              <a:t>面向异常编程</a:t>
            </a:r>
            <a:r>
              <a:rPr lang="en-US" altLang="zh-CN" dirty="0"/>
              <a:t>”</a:t>
            </a:r>
            <a:r>
              <a:rPr lang="zh-CN" altLang="en-US" dirty="0"/>
              <a:t> 在设计结构、编写代码的时候，都应提前考虑好异常情况</a:t>
            </a:r>
          </a:p>
        </p:txBody>
      </p:sp>
      <p:pic>
        <p:nvPicPr>
          <p:cNvPr id="18" name="图片 17">
            <a:extLst>
              <a:ext uri="{FF2B5EF4-FFF2-40B4-BE49-F238E27FC236}">
                <a16:creationId xmlns:a16="http://schemas.microsoft.com/office/drawing/2014/main" id="{3CB6E690-2C64-454A-965F-5F01FD247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624" y="2158193"/>
            <a:ext cx="4726676" cy="4365861"/>
          </a:xfrm>
          <a:prstGeom prst="rect">
            <a:avLst/>
          </a:prstGeom>
        </p:spPr>
      </p:pic>
      <p:sp>
        <p:nvSpPr>
          <p:cNvPr id="5" name="文本框 4">
            <a:extLst>
              <a:ext uri="{FF2B5EF4-FFF2-40B4-BE49-F238E27FC236}">
                <a16:creationId xmlns:a16="http://schemas.microsoft.com/office/drawing/2014/main" id="{6B301439-37BF-BF47-BB7B-F4DE8E49FC4D}"/>
              </a:ext>
            </a:extLst>
          </p:cNvPr>
          <p:cNvSpPr txBox="1"/>
          <p:nvPr/>
        </p:nvSpPr>
        <p:spPr>
          <a:xfrm>
            <a:off x="3514550" y="2582544"/>
            <a:ext cx="2111343" cy="1200329"/>
          </a:xfrm>
          <a:prstGeom prst="rect">
            <a:avLst/>
          </a:prstGeom>
          <a:noFill/>
        </p:spPr>
        <p:txBody>
          <a:bodyPr wrap="square" rtlCol="0">
            <a:spAutoFit/>
          </a:bodyPr>
          <a:lstStyle/>
          <a:p>
            <a:pPr marL="285750" indent="-285750">
              <a:buFont typeface="Wingdings" pitchFamily="2" charset="2"/>
              <a:buChar char="Ø"/>
            </a:pPr>
            <a:r>
              <a:rPr kumimoji="1" lang="zh-CN" altLang="en-US" dirty="0"/>
              <a:t>日志埋点</a:t>
            </a:r>
            <a:endParaRPr kumimoji="1" lang="en-US" altLang="zh-CN" dirty="0"/>
          </a:p>
          <a:p>
            <a:r>
              <a:rPr kumimoji="1" lang="zh-CN" altLang="en-US" dirty="0"/>
              <a:t>系统关键方法中加入日志埋点，记录方法出入参和结果</a:t>
            </a:r>
            <a:endParaRPr kumimoji="1" lang="en-US" altLang="zh-CN" dirty="0"/>
          </a:p>
        </p:txBody>
      </p:sp>
      <p:sp>
        <p:nvSpPr>
          <p:cNvPr id="19" name="文本框 18">
            <a:extLst>
              <a:ext uri="{FF2B5EF4-FFF2-40B4-BE49-F238E27FC236}">
                <a16:creationId xmlns:a16="http://schemas.microsoft.com/office/drawing/2014/main" id="{6327FEC7-D31B-9C4C-9158-C487F400E588}"/>
              </a:ext>
            </a:extLst>
          </p:cNvPr>
          <p:cNvSpPr txBox="1"/>
          <p:nvPr/>
        </p:nvSpPr>
        <p:spPr>
          <a:xfrm>
            <a:off x="3514550" y="4922326"/>
            <a:ext cx="2111343" cy="1200329"/>
          </a:xfrm>
          <a:prstGeom prst="rect">
            <a:avLst/>
          </a:prstGeom>
          <a:noFill/>
        </p:spPr>
        <p:txBody>
          <a:bodyPr wrap="square" rtlCol="0">
            <a:spAutoFit/>
          </a:bodyPr>
          <a:lstStyle/>
          <a:p>
            <a:pPr marL="285750" indent="-285750">
              <a:buFont typeface="Wingdings" pitchFamily="2" charset="2"/>
              <a:buChar char="Ø"/>
            </a:pPr>
            <a:r>
              <a:rPr kumimoji="1" lang="zh-CN" altLang="en-US" dirty="0"/>
              <a:t>并发锁</a:t>
            </a:r>
            <a:endParaRPr kumimoji="1" lang="en-US" altLang="zh-CN" dirty="0"/>
          </a:p>
          <a:p>
            <a:r>
              <a:rPr kumimoji="1" lang="zh-CN" altLang="en-US" dirty="0"/>
              <a:t>多用户多线程情况下对重要资源和操作进行加锁</a:t>
            </a:r>
            <a:endParaRPr kumimoji="1" lang="en-US" altLang="zh-CN" dirty="0"/>
          </a:p>
        </p:txBody>
      </p:sp>
      <p:sp>
        <p:nvSpPr>
          <p:cNvPr id="20" name="文本框 19">
            <a:extLst>
              <a:ext uri="{FF2B5EF4-FFF2-40B4-BE49-F238E27FC236}">
                <a16:creationId xmlns:a16="http://schemas.microsoft.com/office/drawing/2014/main" id="{BA2454A7-CC2F-884B-9B27-53A46F4E7945}"/>
              </a:ext>
            </a:extLst>
          </p:cNvPr>
          <p:cNvSpPr txBox="1"/>
          <p:nvPr/>
        </p:nvSpPr>
        <p:spPr>
          <a:xfrm>
            <a:off x="10030314" y="2582544"/>
            <a:ext cx="2111343" cy="1200329"/>
          </a:xfrm>
          <a:prstGeom prst="rect">
            <a:avLst/>
          </a:prstGeom>
          <a:noFill/>
        </p:spPr>
        <p:txBody>
          <a:bodyPr wrap="square" rtlCol="0">
            <a:spAutoFit/>
          </a:bodyPr>
          <a:lstStyle/>
          <a:p>
            <a:pPr marL="285750" indent="-285750">
              <a:buFont typeface="Wingdings" pitchFamily="2" charset="2"/>
              <a:buChar char="Ø"/>
            </a:pPr>
            <a:r>
              <a:rPr kumimoji="1" lang="zh-CN" altLang="en-US" dirty="0"/>
              <a:t>异常处理</a:t>
            </a:r>
            <a:endParaRPr kumimoji="1" lang="en-US" altLang="zh-CN" dirty="0"/>
          </a:p>
          <a:p>
            <a:r>
              <a:rPr kumimoji="1" lang="zh-CN" altLang="en-US" dirty="0"/>
              <a:t>空指针异常，输入输出异常，内存溢出异常等及时捕获</a:t>
            </a:r>
            <a:endParaRPr kumimoji="1" lang="en-US" altLang="zh-CN" dirty="0"/>
          </a:p>
        </p:txBody>
      </p:sp>
      <p:sp>
        <p:nvSpPr>
          <p:cNvPr id="21" name="文本框 20">
            <a:extLst>
              <a:ext uri="{FF2B5EF4-FFF2-40B4-BE49-F238E27FC236}">
                <a16:creationId xmlns:a16="http://schemas.microsoft.com/office/drawing/2014/main" id="{704764D2-98FC-0C4B-9C2A-568FAD98DBD2}"/>
              </a:ext>
            </a:extLst>
          </p:cNvPr>
          <p:cNvSpPr txBox="1"/>
          <p:nvPr/>
        </p:nvSpPr>
        <p:spPr>
          <a:xfrm>
            <a:off x="9990877" y="4807543"/>
            <a:ext cx="2111343" cy="923330"/>
          </a:xfrm>
          <a:prstGeom prst="rect">
            <a:avLst/>
          </a:prstGeom>
          <a:noFill/>
        </p:spPr>
        <p:txBody>
          <a:bodyPr wrap="square" rtlCol="0">
            <a:spAutoFit/>
          </a:bodyPr>
          <a:lstStyle/>
          <a:p>
            <a:pPr marL="285750" indent="-285750">
              <a:buFont typeface="Wingdings" pitchFamily="2" charset="2"/>
              <a:buChar char="Ø"/>
            </a:pPr>
            <a:r>
              <a:rPr kumimoji="1" lang="zh-CN" altLang="en-US" dirty="0"/>
              <a:t>可靠性</a:t>
            </a:r>
            <a:endParaRPr kumimoji="1" lang="en-US" altLang="zh-CN" dirty="0"/>
          </a:p>
          <a:p>
            <a:r>
              <a:rPr kumimoji="1" lang="zh-CN" altLang="en-US" dirty="0"/>
              <a:t>主从数据库，读写分离，数据备份</a:t>
            </a:r>
            <a:endParaRPr kumimoji="1" lang="en-US" altLang="zh-CN" dirty="0"/>
          </a:p>
        </p:txBody>
      </p:sp>
      <p:sp>
        <p:nvSpPr>
          <p:cNvPr id="6" name="圆角矩形 5">
            <a:extLst>
              <a:ext uri="{FF2B5EF4-FFF2-40B4-BE49-F238E27FC236}">
                <a16:creationId xmlns:a16="http://schemas.microsoft.com/office/drawing/2014/main" id="{87362B1D-C07E-F449-9D89-D9250DFD18BC}"/>
              </a:ext>
            </a:extLst>
          </p:cNvPr>
          <p:cNvSpPr/>
          <p:nvPr/>
        </p:nvSpPr>
        <p:spPr>
          <a:xfrm>
            <a:off x="3514550" y="2582544"/>
            <a:ext cx="2012191" cy="1317103"/>
          </a:xfrm>
          <a:prstGeom prst="roundRect">
            <a:avLst/>
          </a:prstGeom>
          <a:noFill/>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44979951-C890-3747-A1C2-808616C1FE12}"/>
              </a:ext>
            </a:extLst>
          </p:cNvPr>
          <p:cNvSpPr/>
          <p:nvPr/>
        </p:nvSpPr>
        <p:spPr>
          <a:xfrm>
            <a:off x="3492352" y="4862075"/>
            <a:ext cx="2012191" cy="1317103"/>
          </a:xfrm>
          <a:prstGeom prst="roundRect">
            <a:avLst/>
          </a:prstGeom>
          <a:noFill/>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55EBC5DA-5335-1848-97EC-12D902028CBC}"/>
              </a:ext>
            </a:extLst>
          </p:cNvPr>
          <p:cNvSpPr/>
          <p:nvPr/>
        </p:nvSpPr>
        <p:spPr>
          <a:xfrm>
            <a:off x="10030314" y="2522182"/>
            <a:ext cx="2012191" cy="1317103"/>
          </a:xfrm>
          <a:prstGeom prst="roundRect">
            <a:avLst/>
          </a:prstGeom>
          <a:noFill/>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4" name="圆角矩形 23">
            <a:extLst>
              <a:ext uri="{FF2B5EF4-FFF2-40B4-BE49-F238E27FC236}">
                <a16:creationId xmlns:a16="http://schemas.microsoft.com/office/drawing/2014/main" id="{559629F9-A73B-8B46-A0C5-1C1D3FC9B99E}"/>
              </a:ext>
            </a:extLst>
          </p:cNvPr>
          <p:cNvSpPr/>
          <p:nvPr/>
        </p:nvSpPr>
        <p:spPr>
          <a:xfrm>
            <a:off x="9990877" y="4663559"/>
            <a:ext cx="2012191" cy="1317103"/>
          </a:xfrm>
          <a:prstGeom prst="roundRect">
            <a:avLst/>
          </a:prstGeom>
          <a:noFill/>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52901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dissolve">
                                      <p:cBhvr>
                                        <p:cTn id="44" dur="500"/>
                                        <p:tgtEl>
                                          <p:spTgt spid="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12" grpId="0" animBg="1"/>
      <p:bldP spid="13" grpId="0" animBg="1"/>
      <p:bldP spid="4" grpId="0"/>
      <p:bldP spid="14" grpId="0"/>
      <p:bldP spid="15" grpId="0" animBg="1"/>
      <p:bldP spid="17" grpId="0"/>
      <p:bldP spid="5"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文本框 6">
            <a:extLst>
              <a:ext uri="{FF2B5EF4-FFF2-40B4-BE49-F238E27FC236}">
                <a16:creationId xmlns:a16="http://schemas.microsoft.com/office/drawing/2014/main" id="{A62BD2A6-A02A-5840-95C0-03397E16F3D4}"/>
              </a:ext>
            </a:extLst>
          </p:cNvPr>
          <p:cNvSpPr txBox="1"/>
          <p:nvPr/>
        </p:nvSpPr>
        <p:spPr>
          <a:xfrm>
            <a:off x="1976719" y="3146612"/>
            <a:ext cx="3227294" cy="923330"/>
          </a:xfrm>
          <a:prstGeom prst="rect">
            <a:avLst/>
          </a:prstGeom>
          <a:noFill/>
        </p:spPr>
        <p:txBody>
          <a:bodyPr wrap="square" rtlCol="0">
            <a:spAutoFit/>
          </a:bodyPr>
          <a:lstStyle/>
          <a:p>
            <a:r>
              <a:rPr kumimoji="1" lang="zh-CN" altLang="en-US" sz="5400" b="1" dirty="0">
                <a:solidFill>
                  <a:schemeClr val="accent1"/>
                </a:solidFill>
              </a:rPr>
              <a:t>研究背景</a:t>
            </a:r>
          </a:p>
        </p:txBody>
      </p:sp>
      <p:sp>
        <p:nvSpPr>
          <p:cNvPr id="11" name="文本占位符 4">
            <a:extLst>
              <a:ext uri="{FF2B5EF4-FFF2-40B4-BE49-F238E27FC236}">
                <a16:creationId xmlns:a16="http://schemas.microsoft.com/office/drawing/2014/main" id="{57ECAA9B-18D2-2C4F-90F4-9B23713E11A3}"/>
              </a:ext>
            </a:extLst>
          </p:cNvPr>
          <p:cNvSpPr>
            <a:spLocks noGrp="1"/>
          </p:cNvSpPr>
          <p:nvPr>
            <p:ph type="body" sz="quarter" idx="10"/>
          </p:nvPr>
        </p:nvSpPr>
        <p:spPr>
          <a:xfrm>
            <a:off x="902446" y="3090769"/>
            <a:ext cx="576730" cy="975997"/>
          </a:xfrm>
        </p:spPr>
        <p:txBody>
          <a:bodyPr/>
          <a:lstStyle/>
          <a:p>
            <a:r>
              <a:rPr lang="en-US" altLang="zh-CN" sz="6600" dirty="0">
                <a:solidFill>
                  <a:schemeClr val="accent2"/>
                </a:solidFill>
              </a:rPr>
              <a:t>1</a:t>
            </a:r>
            <a:endParaRPr lang="zh-CN" altLang="en-US" sz="6600" dirty="0">
              <a:solidFill>
                <a:schemeClr val="accent2"/>
              </a:solidFill>
            </a:endParaRPr>
          </a:p>
        </p:txBody>
      </p:sp>
    </p:spTree>
    <p:extLst>
      <p:ext uri="{BB962C8B-B14F-4D97-AF65-F5344CB8AC3E}">
        <p14:creationId xmlns:p14="http://schemas.microsoft.com/office/powerpoint/2010/main" val="375476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667503" y="2328993"/>
            <a:ext cx="3609596" cy="1312679"/>
          </a:xfrm>
        </p:spPr>
        <p:txBody>
          <a:bodyPr/>
          <a:lstStyle/>
          <a:p>
            <a:r>
              <a:rPr lang="zh-CN" altLang="en-US" sz="8000" dirty="0"/>
              <a:t>谢谢！</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a:xfrm>
            <a:off x="667503" y="3641672"/>
            <a:ext cx="5798382" cy="286232"/>
          </a:xfrm>
        </p:spPr>
        <p:txBody>
          <a:bodyPr/>
          <a:lstStyle/>
          <a:p>
            <a:r>
              <a:rPr lang="en-US" altLang="zh-CN" spc="450" dirty="0"/>
              <a:t>Thanks For Your Guidance </a:t>
            </a:r>
          </a:p>
        </p:txBody>
      </p:sp>
    </p:spTree>
    <p:extLst>
      <p:ext uri="{BB962C8B-B14F-4D97-AF65-F5344CB8AC3E}">
        <p14:creationId xmlns:p14="http://schemas.microsoft.com/office/powerpoint/2010/main" val="16011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4</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760071"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多类型数据源</a:t>
            </a:r>
          </a:p>
        </p:txBody>
      </p:sp>
      <p:sp>
        <p:nvSpPr>
          <p:cNvPr id="18" name="文本占位符 58">
            <a:extLst>
              <a:ext uri="{FF2B5EF4-FFF2-40B4-BE49-F238E27FC236}">
                <a16:creationId xmlns:a16="http://schemas.microsoft.com/office/drawing/2014/main" id="{72FB9625-58B9-CD44-9137-4FA9E9832396}"/>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研究背景</a:t>
            </a:r>
            <a:endParaRPr lang="en-US" altLang="zh-CN" sz="1800" dirty="0"/>
          </a:p>
        </p:txBody>
      </p:sp>
      <p:sp>
        <p:nvSpPr>
          <p:cNvPr id="2" name="文本框 1">
            <a:extLst>
              <a:ext uri="{FF2B5EF4-FFF2-40B4-BE49-F238E27FC236}">
                <a16:creationId xmlns:a16="http://schemas.microsoft.com/office/drawing/2014/main" id="{7A6B74A7-7F34-1A4E-8F80-D686FF9FA005}"/>
              </a:ext>
            </a:extLst>
          </p:cNvPr>
          <p:cNvSpPr txBox="1"/>
          <p:nvPr/>
        </p:nvSpPr>
        <p:spPr>
          <a:xfrm>
            <a:off x="2330929" y="2092299"/>
            <a:ext cx="1379669" cy="369332"/>
          </a:xfrm>
          <a:prstGeom prst="rect">
            <a:avLst/>
          </a:prstGeom>
          <a:noFill/>
        </p:spPr>
        <p:txBody>
          <a:bodyPr wrap="square" rtlCol="0">
            <a:spAutoFit/>
          </a:bodyPr>
          <a:lstStyle/>
          <a:p>
            <a:r>
              <a:rPr kumimoji="1" lang="zh-CN" altLang="en-US" dirty="0"/>
              <a:t>结构化数据</a:t>
            </a:r>
          </a:p>
        </p:txBody>
      </p:sp>
      <p:sp>
        <p:nvSpPr>
          <p:cNvPr id="19" name="文本框 18">
            <a:extLst>
              <a:ext uri="{FF2B5EF4-FFF2-40B4-BE49-F238E27FC236}">
                <a16:creationId xmlns:a16="http://schemas.microsoft.com/office/drawing/2014/main" id="{FCF89599-A366-B94D-8174-F40282C16AF1}"/>
              </a:ext>
            </a:extLst>
          </p:cNvPr>
          <p:cNvSpPr txBox="1"/>
          <p:nvPr/>
        </p:nvSpPr>
        <p:spPr>
          <a:xfrm>
            <a:off x="2235222" y="3518864"/>
            <a:ext cx="1555162" cy="369332"/>
          </a:xfrm>
          <a:prstGeom prst="rect">
            <a:avLst/>
          </a:prstGeom>
          <a:noFill/>
        </p:spPr>
        <p:txBody>
          <a:bodyPr wrap="square" rtlCol="0">
            <a:spAutoFit/>
          </a:bodyPr>
          <a:lstStyle/>
          <a:p>
            <a:r>
              <a:rPr kumimoji="1" lang="zh-CN" altLang="en-US" dirty="0"/>
              <a:t>半结构化数据</a:t>
            </a:r>
          </a:p>
        </p:txBody>
      </p:sp>
      <p:grpSp>
        <p:nvGrpSpPr>
          <p:cNvPr id="20" name="组合 19">
            <a:extLst>
              <a:ext uri="{FF2B5EF4-FFF2-40B4-BE49-F238E27FC236}">
                <a16:creationId xmlns:a16="http://schemas.microsoft.com/office/drawing/2014/main" id="{0EB58221-1D70-0F48-8AC1-A45510DFABAB}"/>
              </a:ext>
            </a:extLst>
          </p:cNvPr>
          <p:cNvGrpSpPr/>
          <p:nvPr/>
        </p:nvGrpSpPr>
        <p:grpSpPr>
          <a:xfrm>
            <a:off x="1341886" y="3089001"/>
            <a:ext cx="539024" cy="1153553"/>
            <a:chOff x="5323894" y="1958256"/>
            <a:chExt cx="1418132" cy="3034911"/>
          </a:xfrm>
        </p:grpSpPr>
        <p:pic>
          <p:nvPicPr>
            <p:cNvPr id="6" name="图形 5">
              <a:extLst>
                <a:ext uri="{FF2B5EF4-FFF2-40B4-BE49-F238E27FC236}">
                  <a16:creationId xmlns:a16="http://schemas.microsoft.com/office/drawing/2014/main" id="{759A1EDC-4D01-D342-B17E-564C5F2F8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0638" y="1958256"/>
              <a:ext cx="1310631" cy="1310631"/>
            </a:xfrm>
            <a:prstGeom prst="rect">
              <a:avLst/>
            </a:prstGeom>
          </p:spPr>
        </p:pic>
        <p:pic>
          <p:nvPicPr>
            <p:cNvPr id="15" name="图形 14">
              <a:extLst>
                <a:ext uri="{FF2B5EF4-FFF2-40B4-BE49-F238E27FC236}">
                  <a16:creationId xmlns:a16="http://schemas.microsoft.com/office/drawing/2014/main" id="{96A7CB2E-4FB4-5A4E-BA5C-83223E0DB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3894" y="3575035"/>
              <a:ext cx="1418132" cy="1418132"/>
            </a:xfrm>
            <a:prstGeom prst="rect">
              <a:avLst/>
            </a:prstGeom>
          </p:spPr>
        </p:pic>
      </p:grpSp>
      <p:sp>
        <p:nvSpPr>
          <p:cNvPr id="31" name="文本框 30">
            <a:extLst>
              <a:ext uri="{FF2B5EF4-FFF2-40B4-BE49-F238E27FC236}">
                <a16:creationId xmlns:a16="http://schemas.microsoft.com/office/drawing/2014/main" id="{A7022B25-508E-4F48-82C2-62EF0F3CE312}"/>
              </a:ext>
            </a:extLst>
          </p:cNvPr>
          <p:cNvSpPr txBox="1"/>
          <p:nvPr/>
        </p:nvSpPr>
        <p:spPr>
          <a:xfrm>
            <a:off x="2235222" y="4940900"/>
            <a:ext cx="1571084" cy="369332"/>
          </a:xfrm>
          <a:prstGeom prst="rect">
            <a:avLst/>
          </a:prstGeom>
          <a:noFill/>
        </p:spPr>
        <p:txBody>
          <a:bodyPr wrap="square" rtlCol="0">
            <a:spAutoFit/>
          </a:bodyPr>
          <a:lstStyle/>
          <a:p>
            <a:r>
              <a:rPr kumimoji="1" lang="zh-CN" altLang="en-US" dirty="0"/>
              <a:t>非结构化数据</a:t>
            </a:r>
          </a:p>
        </p:txBody>
      </p:sp>
      <p:grpSp>
        <p:nvGrpSpPr>
          <p:cNvPr id="33" name="组合 32">
            <a:extLst>
              <a:ext uri="{FF2B5EF4-FFF2-40B4-BE49-F238E27FC236}">
                <a16:creationId xmlns:a16="http://schemas.microsoft.com/office/drawing/2014/main" id="{0FCCBEBF-022F-5B46-B4EA-949514D33635}"/>
              </a:ext>
            </a:extLst>
          </p:cNvPr>
          <p:cNvGrpSpPr/>
          <p:nvPr/>
        </p:nvGrpSpPr>
        <p:grpSpPr>
          <a:xfrm>
            <a:off x="1357686" y="4639007"/>
            <a:ext cx="523224" cy="1102951"/>
            <a:chOff x="9269039" y="1911733"/>
            <a:chExt cx="1471213" cy="3101300"/>
          </a:xfrm>
        </p:grpSpPr>
        <p:pic>
          <p:nvPicPr>
            <p:cNvPr id="24" name="图形 23">
              <a:extLst>
                <a:ext uri="{FF2B5EF4-FFF2-40B4-BE49-F238E27FC236}">
                  <a16:creationId xmlns:a16="http://schemas.microsoft.com/office/drawing/2014/main" id="{F3AC2488-A0D9-0A4A-9E9B-B0F064C82D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9039" y="1911733"/>
              <a:ext cx="1471213" cy="1343708"/>
            </a:xfrm>
            <a:prstGeom prst="rect">
              <a:avLst/>
            </a:prstGeom>
          </p:spPr>
        </p:pic>
        <p:pic>
          <p:nvPicPr>
            <p:cNvPr id="27" name="图形 26">
              <a:extLst>
                <a:ext uri="{FF2B5EF4-FFF2-40B4-BE49-F238E27FC236}">
                  <a16:creationId xmlns:a16="http://schemas.microsoft.com/office/drawing/2014/main" id="{AB4CC7CA-826D-1B47-BE0B-F2D54CDBCA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0515" y="3688940"/>
              <a:ext cx="1449737" cy="1324093"/>
            </a:xfrm>
            <a:prstGeom prst="rect">
              <a:avLst/>
            </a:prstGeom>
          </p:spPr>
        </p:pic>
      </p:grpSp>
      <p:sp>
        <p:nvSpPr>
          <p:cNvPr id="34" name="文本框 33">
            <a:extLst>
              <a:ext uri="{FF2B5EF4-FFF2-40B4-BE49-F238E27FC236}">
                <a16:creationId xmlns:a16="http://schemas.microsoft.com/office/drawing/2014/main" id="{A9567872-CA6D-FC4D-8D20-9AF18D7BE94E}"/>
              </a:ext>
            </a:extLst>
          </p:cNvPr>
          <p:cNvSpPr txBox="1"/>
          <p:nvPr/>
        </p:nvSpPr>
        <p:spPr>
          <a:xfrm>
            <a:off x="3020764" y="6139856"/>
            <a:ext cx="6737212" cy="461665"/>
          </a:xfrm>
          <a:prstGeom prst="rect">
            <a:avLst/>
          </a:prstGeom>
          <a:noFill/>
        </p:spPr>
        <p:txBody>
          <a:bodyPr wrap="square" rtlCol="0">
            <a:spAutoFit/>
          </a:bodyPr>
          <a:lstStyle/>
          <a:p>
            <a:r>
              <a:rPr kumimoji="1" lang="zh-CN" altLang="en-US" sz="2400" u="sng" dirty="0"/>
              <a:t>数据类型不断丰富，对存储和处理需求不断提高</a:t>
            </a:r>
          </a:p>
        </p:txBody>
      </p:sp>
      <p:grpSp>
        <p:nvGrpSpPr>
          <p:cNvPr id="14" name="组合 13">
            <a:extLst>
              <a:ext uri="{FF2B5EF4-FFF2-40B4-BE49-F238E27FC236}">
                <a16:creationId xmlns:a16="http://schemas.microsoft.com/office/drawing/2014/main" id="{6C13E441-6836-104C-8361-68E73A709808}"/>
              </a:ext>
            </a:extLst>
          </p:cNvPr>
          <p:cNvGrpSpPr/>
          <p:nvPr/>
        </p:nvGrpSpPr>
        <p:grpSpPr>
          <a:xfrm>
            <a:off x="1341886" y="1780317"/>
            <a:ext cx="498163" cy="1054275"/>
            <a:chOff x="5461000" y="1376266"/>
            <a:chExt cx="1270000" cy="2687734"/>
          </a:xfrm>
        </p:grpSpPr>
        <p:pic>
          <p:nvPicPr>
            <p:cNvPr id="5" name="图片 4">
              <a:extLst>
                <a:ext uri="{FF2B5EF4-FFF2-40B4-BE49-F238E27FC236}">
                  <a16:creationId xmlns:a16="http://schemas.microsoft.com/office/drawing/2014/main" id="{C2B89760-3EF7-0745-AAD0-AFD19CC361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1000" y="2794000"/>
              <a:ext cx="1270000" cy="1270000"/>
            </a:xfrm>
            <a:prstGeom prst="rect">
              <a:avLst/>
            </a:prstGeom>
          </p:spPr>
        </p:pic>
        <p:pic>
          <p:nvPicPr>
            <p:cNvPr id="9" name="图片 8">
              <a:extLst>
                <a:ext uri="{FF2B5EF4-FFF2-40B4-BE49-F238E27FC236}">
                  <a16:creationId xmlns:a16="http://schemas.microsoft.com/office/drawing/2014/main" id="{3BA75834-7EAB-9546-B546-F26DA93398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1000" y="1376266"/>
              <a:ext cx="1270000" cy="1270000"/>
            </a:xfrm>
            <a:prstGeom prst="rect">
              <a:avLst/>
            </a:prstGeom>
          </p:spPr>
        </p:pic>
      </p:grpSp>
      <p:pic>
        <p:nvPicPr>
          <p:cNvPr id="17" name="图片 16">
            <a:extLst>
              <a:ext uri="{FF2B5EF4-FFF2-40B4-BE49-F238E27FC236}">
                <a16:creationId xmlns:a16="http://schemas.microsoft.com/office/drawing/2014/main" id="{E24E4826-C9AB-6148-B52D-A4F558464E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7108" y="1394766"/>
            <a:ext cx="1270000" cy="1270000"/>
          </a:xfrm>
          <a:prstGeom prst="rect">
            <a:avLst/>
          </a:prstGeom>
        </p:spPr>
      </p:pic>
      <p:pic>
        <p:nvPicPr>
          <p:cNvPr id="22" name="图片 21">
            <a:extLst>
              <a:ext uri="{FF2B5EF4-FFF2-40B4-BE49-F238E27FC236}">
                <a16:creationId xmlns:a16="http://schemas.microsoft.com/office/drawing/2014/main" id="{B9E41ECD-01C2-D34B-9543-3F2297A452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6000" y="2909760"/>
            <a:ext cx="1270000" cy="1270000"/>
          </a:xfrm>
          <a:prstGeom prst="rect">
            <a:avLst/>
          </a:prstGeom>
        </p:spPr>
      </p:pic>
      <p:pic>
        <p:nvPicPr>
          <p:cNvPr id="25" name="图片 24">
            <a:extLst>
              <a:ext uri="{FF2B5EF4-FFF2-40B4-BE49-F238E27FC236}">
                <a16:creationId xmlns:a16="http://schemas.microsoft.com/office/drawing/2014/main" id="{B25C7CEF-0976-7F48-AB96-ACC992C193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1156" y="4460220"/>
            <a:ext cx="1254844" cy="1254844"/>
          </a:xfrm>
          <a:prstGeom prst="rect">
            <a:avLst/>
          </a:prstGeom>
        </p:spPr>
      </p:pic>
      <p:sp>
        <p:nvSpPr>
          <p:cNvPr id="26" name="右箭头 25">
            <a:extLst>
              <a:ext uri="{FF2B5EF4-FFF2-40B4-BE49-F238E27FC236}">
                <a16:creationId xmlns:a16="http://schemas.microsoft.com/office/drawing/2014/main" id="{ACB8D8EA-E4B4-7E4B-BC84-5BD45A5891D0}"/>
              </a:ext>
            </a:extLst>
          </p:cNvPr>
          <p:cNvSpPr/>
          <p:nvPr/>
        </p:nvSpPr>
        <p:spPr>
          <a:xfrm>
            <a:off x="4344798" y="3372012"/>
            <a:ext cx="1196788" cy="607114"/>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EB651B30-95F4-764D-A785-8DB02069C8BA}"/>
              </a:ext>
            </a:extLst>
          </p:cNvPr>
          <p:cNvSpPr txBox="1"/>
          <p:nvPr/>
        </p:nvSpPr>
        <p:spPr>
          <a:xfrm>
            <a:off x="9254939" y="2817008"/>
            <a:ext cx="2187493" cy="1704954"/>
          </a:xfrm>
          <a:prstGeom prst="rect">
            <a:avLst/>
          </a:prstGeom>
          <a:noFill/>
        </p:spPr>
        <p:txBody>
          <a:bodyPr wrap="square" rtlCol="0">
            <a:spAutoFit/>
          </a:bodyPr>
          <a:lstStyle/>
          <a:p>
            <a:pPr marL="285750" indent="-285750">
              <a:lnSpc>
                <a:spcPct val="150000"/>
              </a:lnSpc>
              <a:buFont typeface="Wingdings" pitchFamily="2" charset="2"/>
              <a:buChar char="Ø"/>
            </a:pPr>
            <a:r>
              <a:rPr kumimoji="1" lang="zh-CN" altLang="en-US" dirty="0"/>
              <a:t>数据隔离</a:t>
            </a:r>
            <a:endParaRPr kumimoji="1" lang="en-US" altLang="zh-CN" dirty="0"/>
          </a:p>
          <a:p>
            <a:pPr marL="285750" indent="-285750">
              <a:lnSpc>
                <a:spcPct val="150000"/>
              </a:lnSpc>
              <a:buFont typeface="Wingdings" pitchFamily="2" charset="2"/>
              <a:buChar char="Ø"/>
            </a:pPr>
            <a:r>
              <a:rPr kumimoji="1" lang="zh-CN" altLang="en-US" dirty="0"/>
              <a:t>难以统一管理</a:t>
            </a:r>
            <a:endParaRPr kumimoji="1" lang="en-US" altLang="zh-CN" dirty="0"/>
          </a:p>
          <a:p>
            <a:pPr marL="285750" indent="-285750">
              <a:lnSpc>
                <a:spcPct val="150000"/>
              </a:lnSpc>
              <a:buFont typeface="Wingdings" pitchFamily="2" charset="2"/>
              <a:buChar char="Ø"/>
            </a:pPr>
            <a:r>
              <a:rPr kumimoji="1" lang="zh-CN" altLang="en-US" dirty="0"/>
              <a:t>数据间的关联小</a:t>
            </a:r>
            <a:endParaRPr kumimoji="1" lang="en-US" altLang="zh-CN" dirty="0"/>
          </a:p>
          <a:p>
            <a:pPr marL="285750" indent="-285750">
              <a:lnSpc>
                <a:spcPct val="150000"/>
              </a:lnSpc>
              <a:buFont typeface="Wingdings" pitchFamily="2" charset="2"/>
              <a:buChar char="Ø"/>
            </a:pPr>
            <a:r>
              <a:rPr kumimoji="1" lang="zh-CN" altLang="en-US" dirty="0"/>
              <a:t>原始信息缺失</a:t>
            </a:r>
          </a:p>
        </p:txBody>
      </p:sp>
      <p:sp>
        <p:nvSpPr>
          <p:cNvPr id="35" name="右箭头 34">
            <a:extLst>
              <a:ext uri="{FF2B5EF4-FFF2-40B4-BE49-F238E27FC236}">
                <a16:creationId xmlns:a16="http://schemas.microsoft.com/office/drawing/2014/main" id="{5E7F0FAE-D298-0A4F-8520-4E2FD1F6B52D}"/>
              </a:ext>
            </a:extLst>
          </p:cNvPr>
          <p:cNvSpPr/>
          <p:nvPr/>
        </p:nvSpPr>
        <p:spPr>
          <a:xfrm>
            <a:off x="7772400" y="3365928"/>
            <a:ext cx="1196788" cy="607114"/>
          </a:xfrm>
          <a:prstGeom prst="rightArrow">
            <a:avLst/>
          </a:prstGeom>
          <a:solidFill>
            <a:schemeClr val="accent3">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65768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5</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733176"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数据存储方案</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研究背景</a:t>
            </a:r>
            <a:endParaRPr lang="en-US" altLang="zh-CN" sz="1800" dirty="0"/>
          </a:p>
        </p:txBody>
      </p:sp>
      <p:sp>
        <p:nvSpPr>
          <p:cNvPr id="24" name="文本框 23">
            <a:extLst>
              <a:ext uri="{FF2B5EF4-FFF2-40B4-BE49-F238E27FC236}">
                <a16:creationId xmlns:a16="http://schemas.microsoft.com/office/drawing/2014/main" id="{A07B703C-7758-024D-BC51-CE0B21CA553D}"/>
              </a:ext>
            </a:extLst>
          </p:cNvPr>
          <p:cNvSpPr txBox="1"/>
          <p:nvPr/>
        </p:nvSpPr>
        <p:spPr>
          <a:xfrm>
            <a:off x="2923177" y="6193644"/>
            <a:ext cx="6345646" cy="461665"/>
          </a:xfrm>
          <a:prstGeom prst="rect">
            <a:avLst/>
          </a:prstGeom>
          <a:noFill/>
        </p:spPr>
        <p:txBody>
          <a:bodyPr wrap="square" rtlCol="0">
            <a:spAutoFit/>
          </a:bodyPr>
          <a:lstStyle/>
          <a:p>
            <a:r>
              <a:rPr kumimoji="1" lang="zh-CN" altLang="en-US" sz="2400" u="sng" dirty="0"/>
              <a:t>企业的业务需求不断更改，存储方案也在改进</a:t>
            </a:r>
          </a:p>
        </p:txBody>
      </p:sp>
      <p:grpSp>
        <p:nvGrpSpPr>
          <p:cNvPr id="14" name="组合 13">
            <a:extLst>
              <a:ext uri="{FF2B5EF4-FFF2-40B4-BE49-F238E27FC236}">
                <a16:creationId xmlns:a16="http://schemas.microsoft.com/office/drawing/2014/main" id="{68B03BA4-DB13-314C-899A-D6DCFB010A75}"/>
              </a:ext>
            </a:extLst>
          </p:cNvPr>
          <p:cNvGrpSpPr/>
          <p:nvPr/>
        </p:nvGrpSpPr>
        <p:grpSpPr>
          <a:xfrm>
            <a:off x="1090572" y="2342029"/>
            <a:ext cx="2482295" cy="3147583"/>
            <a:chOff x="1090572" y="2342029"/>
            <a:chExt cx="2482295" cy="3147583"/>
          </a:xfrm>
        </p:grpSpPr>
        <p:pic>
          <p:nvPicPr>
            <p:cNvPr id="3" name="图形 2">
              <a:extLst>
                <a:ext uri="{FF2B5EF4-FFF2-40B4-BE49-F238E27FC236}">
                  <a16:creationId xmlns:a16="http://schemas.microsoft.com/office/drawing/2014/main" id="{22C86FA8-5CA8-DB48-A6A9-AD138773A0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5814" y="2342029"/>
              <a:ext cx="1200524" cy="1200524"/>
            </a:xfrm>
            <a:prstGeom prst="rect">
              <a:avLst/>
            </a:prstGeom>
          </p:spPr>
        </p:pic>
        <p:sp>
          <p:nvSpPr>
            <p:cNvPr id="21" name="文本框 20">
              <a:extLst>
                <a:ext uri="{FF2B5EF4-FFF2-40B4-BE49-F238E27FC236}">
                  <a16:creationId xmlns:a16="http://schemas.microsoft.com/office/drawing/2014/main" id="{3D02DFAE-0724-DC42-8A25-0628709BF5B7}"/>
                </a:ext>
              </a:extLst>
            </p:cNvPr>
            <p:cNvSpPr txBox="1"/>
            <p:nvPr/>
          </p:nvSpPr>
          <p:spPr>
            <a:xfrm>
              <a:off x="1624330" y="5120280"/>
              <a:ext cx="1043492" cy="369332"/>
            </a:xfrm>
            <a:prstGeom prst="rect">
              <a:avLst/>
            </a:prstGeom>
            <a:noFill/>
          </p:spPr>
          <p:txBody>
            <a:bodyPr wrap="square" rtlCol="0">
              <a:spAutoFit/>
            </a:bodyPr>
            <a:lstStyle/>
            <a:p>
              <a:r>
                <a:rPr kumimoji="1" lang="zh-CN" altLang="en-US" dirty="0"/>
                <a:t>数据库</a:t>
              </a:r>
            </a:p>
          </p:txBody>
        </p:sp>
        <p:sp>
          <p:nvSpPr>
            <p:cNvPr id="12" name="文本框 11">
              <a:extLst>
                <a:ext uri="{FF2B5EF4-FFF2-40B4-BE49-F238E27FC236}">
                  <a16:creationId xmlns:a16="http://schemas.microsoft.com/office/drawing/2014/main" id="{401E112D-1364-544B-9632-55E549B27468}"/>
                </a:ext>
              </a:extLst>
            </p:cNvPr>
            <p:cNvSpPr txBox="1"/>
            <p:nvPr/>
          </p:nvSpPr>
          <p:spPr>
            <a:xfrm>
              <a:off x="1090572" y="3869751"/>
              <a:ext cx="2482295" cy="1015663"/>
            </a:xfrm>
            <a:prstGeom prst="rect">
              <a:avLst/>
            </a:prstGeom>
            <a:noFill/>
          </p:spPr>
          <p:txBody>
            <a:bodyPr wrap="square" rtlCol="0">
              <a:spAutoFit/>
            </a:bodyPr>
            <a:lstStyle/>
            <a:p>
              <a:pPr marL="285750" indent="-285750">
                <a:buFont typeface="Wingdings" pitchFamily="2" charset="2"/>
                <a:buChar char="Ø"/>
              </a:pPr>
              <a:r>
                <a:rPr kumimoji="1" lang="zh-CN" altLang="en-US" sz="2000" dirty="0"/>
                <a:t>关系型数据</a:t>
              </a:r>
              <a:endParaRPr kumimoji="1" lang="en-US" altLang="zh-CN" sz="2000" dirty="0"/>
            </a:p>
            <a:p>
              <a:pPr marL="285750" indent="-285750">
                <a:buFont typeface="Wingdings" pitchFamily="2" charset="2"/>
                <a:buChar char="Ø"/>
              </a:pPr>
              <a:r>
                <a:rPr kumimoji="1" lang="zh-CN" altLang="en-US" sz="2000" dirty="0"/>
                <a:t>数据存储和查询</a:t>
              </a:r>
              <a:endParaRPr kumimoji="1" lang="en-US" altLang="zh-CN" sz="2000" dirty="0"/>
            </a:p>
            <a:p>
              <a:pPr marL="285750" indent="-285750">
                <a:buFont typeface="Wingdings" pitchFamily="2" charset="2"/>
                <a:buChar char="Ø"/>
              </a:pPr>
              <a:r>
                <a:rPr kumimoji="1" lang="zh-CN" altLang="en-US" sz="2000" dirty="0"/>
                <a:t>面向业务型处理</a:t>
              </a:r>
            </a:p>
          </p:txBody>
        </p:sp>
      </p:grpSp>
      <p:grpSp>
        <p:nvGrpSpPr>
          <p:cNvPr id="17" name="组合 16">
            <a:extLst>
              <a:ext uri="{FF2B5EF4-FFF2-40B4-BE49-F238E27FC236}">
                <a16:creationId xmlns:a16="http://schemas.microsoft.com/office/drawing/2014/main" id="{9C37EF3D-D7D3-B24A-BC3A-3D27D4D403B1}"/>
              </a:ext>
            </a:extLst>
          </p:cNvPr>
          <p:cNvGrpSpPr/>
          <p:nvPr/>
        </p:nvGrpSpPr>
        <p:grpSpPr>
          <a:xfrm>
            <a:off x="4982737" y="2342029"/>
            <a:ext cx="2482295" cy="3147583"/>
            <a:chOff x="4982737" y="2342029"/>
            <a:chExt cx="2482295" cy="3147583"/>
          </a:xfrm>
        </p:grpSpPr>
        <p:pic>
          <p:nvPicPr>
            <p:cNvPr id="6" name="图形 5">
              <a:extLst>
                <a:ext uri="{FF2B5EF4-FFF2-40B4-BE49-F238E27FC236}">
                  <a16:creationId xmlns:a16="http://schemas.microsoft.com/office/drawing/2014/main" id="{2E417D4B-FB08-6948-96F1-4051124203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5738" y="2342029"/>
              <a:ext cx="1200524" cy="1200524"/>
            </a:xfrm>
            <a:prstGeom prst="rect">
              <a:avLst/>
            </a:prstGeom>
          </p:spPr>
        </p:pic>
        <p:sp>
          <p:nvSpPr>
            <p:cNvPr id="22" name="文本框 21">
              <a:extLst>
                <a:ext uri="{FF2B5EF4-FFF2-40B4-BE49-F238E27FC236}">
                  <a16:creationId xmlns:a16="http://schemas.microsoft.com/office/drawing/2014/main" id="{86FB202D-904B-4B44-8C4C-92A8F42E3369}"/>
                </a:ext>
              </a:extLst>
            </p:cNvPr>
            <p:cNvSpPr txBox="1"/>
            <p:nvPr/>
          </p:nvSpPr>
          <p:spPr>
            <a:xfrm>
              <a:off x="5623623" y="5120280"/>
              <a:ext cx="1200524" cy="369332"/>
            </a:xfrm>
            <a:prstGeom prst="rect">
              <a:avLst/>
            </a:prstGeom>
            <a:noFill/>
          </p:spPr>
          <p:txBody>
            <a:bodyPr wrap="square" rtlCol="0">
              <a:spAutoFit/>
            </a:bodyPr>
            <a:lstStyle/>
            <a:p>
              <a:r>
                <a:rPr kumimoji="1" lang="zh-CN" altLang="en-US" dirty="0"/>
                <a:t>数据仓库</a:t>
              </a:r>
            </a:p>
          </p:txBody>
        </p:sp>
        <p:sp>
          <p:nvSpPr>
            <p:cNvPr id="25" name="文本框 24">
              <a:extLst>
                <a:ext uri="{FF2B5EF4-FFF2-40B4-BE49-F238E27FC236}">
                  <a16:creationId xmlns:a16="http://schemas.microsoft.com/office/drawing/2014/main" id="{82DA3958-3A4B-1A4B-B141-4E20ECDC1564}"/>
                </a:ext>
              </a:extLst>
            </p:cNvPr>
            <p:cNvSpPr txBox="1"/>
            <p:nvPr/>
          </p:nvSpPr>
          <p:spPr>
            <a:xfrm>
              <a:off x="4982737" y="3869751"/>
              <a:ext cx="2482295" cy="1015663"/>
            </a:xfrm>
            <a:prstGeom prst="rect">
              <a:avLst/>
            </a:prstGeom>
            <a:noFill/>
          </p:spPr>
          <p:txBody>
            <a:bodyPr wrap="square" rtlCol="0">
              <a:spAutoFit/>
            </a:bodyPr>
            <a:lstStyle/>
            <a:p>
              <a:pPr marL="285750" indent="-285750">
                <a:buFont typeface="Wingdings" pitchFamily="2" charset="2"/>
                <a:buChar char="Ø"/>
              </a:pPr>
              <a:r>
                <a:rPr kumimoji="1" lang="zh-CN" altLang="en-US" sz="2000" dirty="0"/>
                <a:t>支持大规模读取</a:t>
              </a:r>
              <a:endParaRPr kumimoji="1" lang="en-US" altLang="zh-CN" sz="2000" dirty="0"/>
            </a:p>
            <a:p>
              <a:pPr marL="285750" indent="-285750">
                <a:buFont typeface="Wingdings" pitchFamily="2" charset="2"/>
                <a:buChar char="Ø"/>
              </a:pPr>
              <a:r>
                <a:rPr kumimoji="1" lang="zh-CN" altLang="en-US" sz="2000" dirty="0"/>
                <a:t>复杂分析决策</a:t>
              </a:r>
              <a:endParaRPr kumimoji="1" lang="en-US" altLang="zh-CN" sz="2000" dirty="0"/>
            </a:p>
            <a:p>
              <a:pPr marL="285750" indent="-285750">
                <a:buFont typeface="Wingdings" pitchFamily="2" charset="2"/>
                <a:buChar char="Ø"/>
              </a:pPr>
              <a:r>
                <a:rPr kumimoji="1" lang="zh-CN" altLang="en-US" sz="2000" dirty="0"/>
                <a:t>面向分析型处理</a:t>
              </a:r>
            </a:p>
          </p:txBody>
        </p:sp>
      </p:grpSp>
      <p:grpSp>
        <p:nvGrpSpPr>
          <p:cNvPr id="27" name="组合 26">
            <a:extLst>
              <a:ext uri="{FF2B5EF4-FFF2-40B4-BE49-F238E27FC236}">
                <a16:creationId xmlns:a16="http://schemas.microsoft.com/office/drawing/2014/main" id="{00F12B2A-3748-FC43-919D-D18DC3E23876}"/>
              </a:ext>
            </a:extLst>
          </p:cNvPr>
          <p:cNvGrpSpPr/>
          <p:nvPr/>
        </p:nvGrpSpPr>
        <p:grpSpPr>
          <a:xfrm>
            <a:off x="8874902" y="2342029"/>
            <a:ext cx="2743200" cy="3147583"/>
            <a:chOff x="8874902" y="2342029"/>
            <a:chExt cx="2743200" cy="3147583"/>
          </a:xfrm>
        </p:grpSpPr>
        <p:pic>
          <p:nvPicPr>
            <p:cNvPr id="8" name="图形 7">
              <a:extLst>
                <a:ext uri="{FF2B5EF4-FFF2-40B4-BE49-F238E27FC236}">
                  <a16:creationId xmlns:a16="http://schemas.microsoft.com/office/drawing/2014/main" id="{ACAD47D4-D9F3-BC48-9A58-2BC1CBA879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45662" y="2342029"/>
              <a:ext cx="1200525" cy="1200525"/>
            </a:xfrm>
            <a:prstGeom prst="rect">
              <a:avLst/>
            </a:prstGeom>
          </p:spPr>
        </p:pic>
        <p:sp>
          <p:nvSpPr>
            <p:cNvPr id="23" name="文本框 22">
              <a:extLst>
                <a:ext uri="{FF2B5EF4-FFF2-40B4-BE49-F238E27FC236}">
                  <a16:creationId xmlns:a16="http://schemas.microsoft.com/office/drawing/2014/main" id="{3D8D54BE-F465-9B43-B4E0-59ED3228952F}"/>
                </a:ext>
              </a:extLst>
            </p:cNvPr>
            <p:cNvSpPr txBox="1"/>
            <p:nvPr/>
          </p:nvSpPr>
          <p:spPr>
            <a:xfrm>
              <a:off x="9594412" y="5120280"/>
              <a:ext cx="903024" cy="369332"/>
            </a:xfrm>
            <a:prstGeom prst="rect">
              <a:avLst/>
            </a:prstGeom>
            <a:noFill/>
          </p:spPr>
          <p:txBody>
            <a:bodyPr wrap="square" rtlCol="0">
              <a:spAutoFit/>
            </a:bodyPr>
            <a:lstStyle/>
            <a:p>
              <a:r>
                <a:rPr kumimoji="1" lang="zh-CN" altLang="en-US" dirty="0"/>
                <a:t>数据湖</a:t>
              </a:r>
            </a:p>
          </p:txBody>
        </p:sp>
        <p:sp>
          <p:nvSpPr>
            <p:cNvPr id="26" name="文本框 25">
              <a:extLst>
                <a:ext uri="{FF2B5EF4-FFF2-40B4-BE49-F238E27FC236}">
                  <a16:creationId xmlns:a16="http://schemas.microsoft.com/office/drawing/2014/main" id="{6571FF46-1D35-DB44-91B8-A3BD3084649C}"/>
                </a:ext>
              </a:extLst>
            </p:cNvPr>
            <p:cNvSpPr txBox="1"/>
            <p:nvPr/>
          </p:nvSpPr>
          <p:spPr>
            <a:xfrm>
              <a:off x="8874902" y="3869751"/>
              <a:ext cx="2743200" cy="1015663"/>
            </a:xfrm>
            <a:prstGeom prst="rect">
              <a:avLst/>
            </a:prstGeom>
            <a:noFill/>
          </p:spPr>
          <p:txBody>
            <a:bodyPr wrap="square" rtlCol="0">
              <a:spAutoFit/>
            </a:bodyPr>
            <a:lstStyle/>
            <a:p>
              <a:pPr marL="285750" indent="-285750">
                <a:buFont typeface="Wingdings" pitchFamily="2" charset="2"/>
                <a:buChar char="Ø"/>
              </a:pPr>
              <a:r>
                <a:rPr kumimoji="1" lang="zh-CN" altLang="en-US" sz="2000" dirty="0"/>
                <a:t>海量异构数据</a:t>
              </a:r>
              <a:endParaRPr kumimoji="1" lang="en-US" altLang="zh-CN" sz="2000" dirty="0"/>
            </a:p>
            <a:p>
              <a:pPr marL="285750" indent="-285750">
                <a:buFont typeface="Wingdings" pitchFamily="2" charset="2"/>
                <a:buChar char="Ø"/>
              </a:pPr>
              <a:r>
                <a:rPr kumimoji="1" lang="zh-CN" altLang="en-US" sz="2000" dirty="0"/>
                <a:t>原始数据存储</a:t>
              </a:r>
              <a:endParaRPr kumimoji="1" lang="en-US" altLang="zh-CN" sz="2000" dirty="0"/>
            </a:p>
            <a:p>
              <a:pPr marL="285750" indent="-285750">
                <a:buFont typeface="Wingdings" pitchFamily="2" charset="2"/>
                <a:buChar char="Ø"/>
              </a:pPr>
              <a:r>
                <a:rPr kumimoji="1" lang="zh-CN" altLang="en-US" sz="2000" dirty="0"/>
                <a:t>挖掘更深数据价值</a:t>
              </a:r>
            </a:p>
          </p:txBody>
        </p:sp>
      </p:grpSp>
    </p:spTree>
    <p:extLst>
      <p:ext uri="{BB962C8B-B14F-4D97-AF65-F5344CB8AC3E}">
        <p14:creationId xmlns:p14="http://schemas.microsoft.com/office/powerpoint/2010/main" val="362698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6</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3"/>
            <a:ext cx="939800" cy="170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数据湖</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研究背景</a:t>
            </a:r>
            <a:endParaRPr lang="en-US" altLang="zh-CN" sz="1800" dirty="0"/>
          </a:p>
        </p:txBody>
      </p:sp>
      <p:grpSp>
        <p:nvGrpSpPr>
          <p:cNvPr id="68" name="组合 67">
            <a:extLst>
              <a:ext uri="{FF2B5EF4-FFF2-40B4-BE49-F238E27FC236}">
                <a16:creationId xmlns:a16="http://schemas.microsoft.com/office/drawing/2014/main" id="{5C3B6CDD-3213-E04C-B256-32CC8005EE0A}"/>
              </a:ext>
            </a:extLst>
          </p:cNvPr>
          <p:cNvGrpSpPr/>
          <p:nvPr/>
        </p:nvGrpSpPr>
        <p:grpSpPr>
          <a:xfrm>
            <a:off x="3879199" y="1515717"/>
            <a:ext cx="3961887" cy="4963665"/>
            <a:chOff x="3879199" y="1515717"/>
            <a:chExt cx="3961887" cy="4963665"/>
          </a:xfrm>
        </p:grpSpPr>
        <p:pic>
          <p:nvPicPr>
            <p:cNvPr id="3" name="图形 2">
              <a:extLst>
                <a:ext uri="{FF2B5EF4-FFF2-40B4-BE49-F238E27FC236}">
                  <a16:creationId xmlns:a16="http://schemas.microsoft.com/office/drawing/2014/main" id="{00A76A42-1B13-4241-A8AF-8619AAC407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9199" y="1515717"/>
              <a:ext cx="3961887" cy="3909060"/>
            </a:xfrm>
            <a:prstGeom prst="rect">
              <a:avLst/>
            </a:prstGeom>
          </p:spPr>
        </p:pic>
        <p:sp>
          <p:nvSpPr>
            <p:cNvPr id="9" name="文本框 8">
              <a:extLst>
                <a:ext uri="{FF2B5EF4-FFF2-40B4-BE49-F238E27FC236}">
                  <a16:creationId xmlns:a16="http://schemas.microsoft.com/office/drawing/2014/main" id="{3FA6E12E-B9B4-6948-A158-7421AE58E70B}"/>
                </a:ext>
              </a:extLst>
            </p:cNvPr>
            <p:cNvSpPr txBox="1"/>
            <p:nvPr/>
          </p:nvSpPr>
          <p:spPr>
            <a:xfrm>
              <a:off x="4879426" y="6017717"/>
              <a:ext cx="1961432" cy="461665"/>
            </a:xfrm>
            <a:prstGeom prst="rect">
              <a:avLst/>
            </a:prstGeom>
            <a:noFill/>
          </p:spPr>
          <p:txBody>
            <a:bodyPr wrap="square" rtlCol="0">
              <a:spAutoFit/>
            </a:bodyPr>
            <a:lstStyle/>
            <a:p>
              <a:r>
                <a:rPr kumimoji="1" lang="en-US" altLang="zh-CN" sz="2400" dirty="0">
                  <a:latin typeface="+mn-ea"/>
                </a:rPr>
                <a:t>Data</a:t>
              </a:r>
              <a:r>
                <a:rPr kumimoji="1" lang="zh-CN" altLang="en-US" sz="2400" dirty="0">
                  <a:latin typeface="+mn-ea"/>
                </a:rPr>
                <a:t> </a:t>
              </a:r>
              <a:r>
                <a:rPr kumimoji="1" lang="en-US" altLang="zh-CN" sz="2400" dirty="0">
                  <a:latin typeface="+mn-ea"/>
                </a:rPr>
                <a:t>Lake</a:t>
              </a:r>
              <a:endParaRPr kumimoji="1" lang="zh-CN" altLang="en-US" sz="2400" dirty="0">
                <a:latin typeface="+mn-ea"/>
              </a:endParaRPr>
            </a:p>
          </p:txBody>
        </p:sp>
      </p:grpSp>
      <p:grpSp>
        <p:nvGrpSpPr>
          <p:cNvPr id="71" name="组合 70">
            <a:extLst>
              <a:ext uri="{FF2B5EF4-FFF2-40B4-BE49-F238E27FC236}">
                <a16:creationId xmlns:a16="http://schemas.microsoft.com/office/drawing/2014/main" id="{DB247E80-B153-5942-9014-3FD29DC8D870}"/>
              </a:ext>
            </a:extLst>
          </p:cNvPr>
          <p:cNvGrpSpPr/>
          <p:nvPr/>
        </p:nvGrpSpPr>
        <p:grpSpPr>
          <a:xfrm>
            <a:off x="4704664" y="2161612"/>
            <a:ext cx="2277948" cy="2831283"/>
            <a:chOff x="4704664" y="2161612"/>
            <a:chExt cx="2277948" cy="2831283"/>
          </a:xfrm>
        </p:grpSpPr>
        <p:pic>
          <p:nvPicPr>
            <p:cNvPr id="22" name="图形 21">
              <a:extLst>
                <a:ext uri="{FF2B5EF4-FFF2-40B4-BE49-F238E27FC236}">
                  <a16:creationId xmlns:a16="http://schemas.microsoft.com/office/drawing/2014/main" id="{6A0F26B2-7AB3-0045-BDB4-94F50933D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73677" y="2412731"/>
              <a:ext cx="510266" cy="387802"/>
            </a:xfrm>
            <a:prstGeom prst="rect">
              <a:avLst/>
            </a:prstGeom>
          </p:spPr>
        </p:pic>
        <p:pic>
          <p:nvPicPr>
            <p:cNvPr id="23" name="图形 22">
              <a:extLst>
                <a:ext uri="{FF2B5EF4-FFF2-40B4-BE49-F238E27FC236}">
                  <a16:creationId xmlns:a16="http://schemas.microsoft.com/office/drawing/2014/main" id="{5D45E1FC-49A0-BD4A-9A3A-0FE7B08F9E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04665" y="3397626"/>
              <a:ext cx="505791" cy="505791"/>
            </a:xfrm>
            <a:prstGeom prst="rect">
              <a:avLst/>
            </a:prstGeom>
          </p:spPr>
        </p:pic>
        <p:pic>
          <p:nvPicPr>
            <p:cNvPr id="24" name="图形 23">
              <a:extLst>
                <a:ext uri="{FF2B5EF4-FFF2-40B4-BE49-F238E27FC236}">
                  <a16:creationId xmlns:a16="http://schemas.microsoft.com/office/drawing/2014/main" id="{7A98D172-CFB3-5D45-BB47-87A85D31AB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9179" y="3215114"/>
              <a:ext cx="510266" cy="510266"/>
            </a:xfrm>
            <a:prstGeom prst="rect">
              <a:avLst/>
            </a:prstGeom>
          </p:spPr>
        </p:pic>
        <p:pic>
          <p:nvPicPr>
            <p:cNvPr id="25" name="图形 24">
              <a:extLst>
                <a:ext uri="{FF2B5EF4-FFF2-40B4-BE49-F238E27FC236}">
                  <a16:creationId xmlns:a16="http://schemas.microsoft.com/office/drawing/2014/main" id="{6B656149-E946-D04C-8FCA-5B866BCDC5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2346" y="2161612"/>
              <a:ext cx="510266" cy="387802"/>
            </a:xfrm>
            <a:prstGeom prst="rect">
              <a:avLst/>
            </a:prstGeom>
          </p:spPr>
        </p:pic>
        <p:pic>
          <p:nvPicPr>
            <p:cNvPr id="26" name="图形 25">
              <a:extLst>
                <a:ext uri="{FF2B5EF4-FFF2-40B4-BE49-F238E27FC236}">
                  <a16:creationId xmlns:a16="http://schemas.microsoft.com/office/drawing/2014/main" id="{29398FD2-CE86-1B4C-A1DD-15A2D508F9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7454" y="3974355"/>
              <a:ext cx="510266" cy="387802"/>
            </a:xfrm>
            <a:prstGeom prst="rect">
              <a:avLst/>
            </a:prstGeom>
          </p:spPr>
        </p:pic>
        <p:pic>
          <p:nvPicPr>
            <p:cNvPr id="27" name="图形 26">
              <a:extLst>
                <a:ext uri="{FF2B5EF4-FFF2-40B4-BE49-F238E27FC236}">
                  <a16:creationId xmlns:a16="http://schemas.microsoft.com/office/drawing/2014/main" id="{DCD8C5A7-43C7-7E4E-B753-13DAE609B6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04664" y="4487104"/>
              <a:ext cx="505791" cy="505791"/>
            </a:xfrm>
            <a:prstGeom prst="rect">
              <a:avLst/>
            </a:prstGeom>
          </p:spPr>
        </p:pic>
      </p:grpSp>
      <p:grpSp>
        <p:nvGrpSpPr>
          <p:cNvPr id="67" name="组合 66">
            <a:extLst>
              <a:ext uri="{FF2B5EF4-FFF2-40B4-BE49-F238E27FC236}">
                <a16:creationId xmlns:a16="http://schemas.microsoft.com/office/drawing/2014/main" id="{CF7BE099-BBC5-CC4A-AE6E-4628EDCEDA01}"/>
              </a:ext>
            </a:extLst>
          </p:cNvPr>
          <p:cNvGrpSpPr/>
          <p:nvPr/>
        </p:nvGrpSpPr>
        <p:grpSpPr>
          <a:xfrm>
            <a:off x="1371603" y="3856366"/>
            <a:ext cx="2507598" cy="1306705"/>
            <a:chOff x="1371603" y="3856366"/>
            <a:chExt cx="2507598" cy="1306705"/>
          </a:xfrm>
        </p:grpSpPr>
        <p:pic>
          <p:nvPicPr>
            <p:cNvPr id="5" name="图形 4">
              <a:extLst>
                <a:ext uri="{FF2B5EF4-FFF2-40B4-BE49-F238E27FC236}">
                  <a16:creationId xmlns:a16="http://schemas.microsoft.com/office/drawing/2014/main" id="{82E6691B-04C0-5048-985C-6C1541D052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5820" y="3917288"/>
              <a:ext cx="510266" cy="387802"/>
            </a:xfrm>
            <a:prstGeom prst="rect">
              <a:avLst/>
            </a:prstGeom>
          </p:spPr>
        </p:pic>
        <p:pic>
          <p:nvPicPr>
            <p:cNvPr id="7" name="图形 6">
              <a:extLst>
                <a:ext uri="{FF2B5EF4-FFF2-40B4-BE49-F238E27FC236}">
                  <a16:creationId xmlns:a16="http://schemas.microsoft.com/office/drawing/2014/main" id="{0BF8039B-4031-874E-BC21-98CC372CB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48" y="3856366"/>
              <a:ext cx="505791" cy="505791"/>
            </a:xfrm>
            <a:prstGeom prst="rect">
              <a:avLst/>
            </a:prstGeom>
          </p:spPr>
        </p:pic>
        <p:pic>
          <p:nvPicPr>
            <p:cNvPr id="14" name="图形 13">
              <a:extLst>
                <a:ext uri="{FF2B5EF4-FFF2-40B4-BE49-F238E27FC236}">
                  <a16:creationId xmlns:a16="http://schemas.microsoft.com/office/drawing/2014/main" id="{B91D0805-A6A0-CC4F-B77A-22AA074BD3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83001" y="3871009"/>
              <a:ext cx="510266" cy="510266"/>
            </a:xfrm>
            <a:prstGeom prst="rect">
              <a:avLst/>
            </a:prstGeom>
          </p:spPr>
        </p:pic>
        <p:pic>
          <p:nvPicPr>
            <p:cNvPr id="19" name="图形 18">
              <a:extLst>
                <a:ext uri="{FF2B5EF4-FFF2-40B4-BE49-F238E27FC236}">
                  <a16:creationId xmlns:a16="http://schemas.microsoft.com/office/drawing/2014/main" id="{232E6259-46EB-894A-AD02-A89DA7A41A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2372506" y="3251460"/>
              <a:ext cx="505792" cy="2507598"/>
            </a:xfrm>
            <a:prstGeom prst="rect">
              <a:avLst/>
            </a:prstGeom>
          </p:spPr>
        </p:pic>
        <p:sp>
          <p:nvSpPr>
            <p:cNvPr id="40" name="文本框 39">
              <a:extLst>
                <a:ext uri="{FF2B5EF4-FFF2-40B4-BE49-F238E27FC236}">
                  <a16:creationId xmlns:a16="http://schemas.microsoft.com/office/drawing/2014/main" id="{24617845-20D1-6F49-8ECB-AC4007BADAB0}"/>
                </a:ext>
              </a:extLst>
            </p:cNvPr>
            <p:cNvSpPr txBox="1"/>
            <p:nvPr/>
          </p:nvSpPr>
          <p:spPr>
            <a:xfrm>
              <a:off x="1709195" y="4793739"/>
              <a:ext cx="1961432" cy="369332"/>
            </a:xfrm>
            <a:prstGeom prst="rect">
              <a:avLst/>
            </a:prstGeom>
            <a:noFill/>
          </p:spPr>
          <p:txBody>
            <a:bodyPr wrap="square" rtlCol="0">
              <a:spAutoFit/>
            </a:bodyPr>
            <a:lstStyle/>
            <a:p>
              <a:r>
                <a:rPr kumimoji="1" lang="zh-CN" altLang="en-US" dirty="0">
                  <a:latin typeface="+mn-ea"/>
                </a:rPr>
                <a:t>异构数据</a:t>
              </a:r>
            </a:p>
          </p:txBody>
        </p:sp>
      </p:grpSp>
      <p:grpSp>
        <p:nvGrpSpPr>
          <p:cNvPr id="70" name="组合 69">
            <a:extLst>
              <a:ext uri="{FF2B5EF4-FFF2-40B4-BE49-F238E27FC236}">
                <a16:creationId xmlns:a16="http://schemas.microsoft.com/office/drawing/2014/main" id="{3A684354-3A16-BF42-8CAB-2FA35F91817A}"/>
              </a:ext>
            </a:extLst>
          </p:cNvPr>
          <p:cNvGrpSpPr/>
          <p:nvPr/>
        </p:nvGrpSpPr>
        <p:grpSpPr>
          <a:xfrm>
            <a:off x="7841084" y="1600975"/>
            <a:ext cx="2507598" cy="948439"/>
            <a:chOff x="7841084" y="1600975"/>
            <a:chExt cx="2507598" cy="948439"/>
          </a:xfrm>
        </p:grpSpPr>
        <p:pic>
          <p:nvPicPr>
            <p:cNvPr id="28" name="图形 27">
              <a:extLst>
                <a:ext uri="{FF2B5EF4-FFF2-40B4-BE49-F238E27FC236}">
                  <a16:creationId xmlns:a16="http://schemas.microsoft.com/office/drawing/2014/main" id="{DC261DF7-8ACB-A942-9123-10DEC04573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8841987" y="1042719"/>
              <a:ext cx="505792" cy="2507598"/>
            </a:xfrm>
            <a:prstGeom prst="rect">
              <a:avLst/>
            </a:prstGeom>
          </p:spPr>
        </p:pic>
        <p:pic>
          <p:nvPicPr>
            <p:cNvPr id="47" name="图形 46">
              <a:extLst>
                <a:ext uri="{FF2B5EF4-FFF2-40B4-BE49-F238E27FC236}">
                  <a16:creationId xmlns:a16="http://schemas.microsoft.com/office/drawing/2014/main" id="{0A471D69-6FA1-A94A-A1F0-B399EDD79F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2713" y="1600976"/>
              <a:ext cx="505791" cy="505791"/>
            </a:xfrm>
            <a:prstGeom prst="rect">
              <a:avLst/>
            </a:prstGeom>
          </p:spPr>
        </p:pic>
        <p:pic>
          <p:nvPicPr>
            <p:cNvPr id="49" name="图形 48">
              <a:extLst>
                <a:ext uri="{FF2B5EF4-FFF2-40B4-BE49-F238E27FC236}">
                  <a16:creationId xmlns:a16="http://schemas.microsoft.com/office/drawing/2014/main" id="{C0BEF7AF-36B2-804B-9F0E-4FF4973281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06585" y="1600975"/>
              <a:ext cx="505791" cy="505791"/>
            </a:xfrm>
            <a:prstGeom prst="rect">
              <a:avLst/>
            </a:prstGeom>
          </p:spPr>
        </p:pic>
      </p:grpSp>
      <p:grpSp>
        <p:nvGrpSpPr>
          <p:cNvPr id="66" name="组合 65">
            <a:extLst>
              <a:ext uri="{FF2B5EF4-FFF2-40B4-BE49-F238E27FC236}">
                <a16:creationId xmlns:a16="http://schemas.microsoft.com/office/drawing/2014/main" id="{9A38F99E-ADFC-384C-9C94-429B5D58B466}"/>
              </a:ext>
            </a:extLst>
          </p:cNvPr>
          <p:cNvGrpSpPr/>
          <p:nvPr/>
        </p:nvGrpSpPr>
        <p:grpSpPr>
          <a:xfrm>
            <a:off x="214169" y="2255075"/>
            <a:ext cx="1224782" cy="3403333"/>
            <a:chOff x="214169" y="2255075"/>
            <a:chExt cx="1224782" cy="3403333"/>
          </a:xfrm>
        </p:grpSpPr>
        <p:pic>
          <p:nvPicPr>
            <p:cNvPr id="21" name="图形 20">
              <a:extLst>
                <a:ext uri="{FF2B5EF4-FFF2-40B4-BE49-F238E27FC236}">
                  <a16:creationId xmlns:a16="http://schemas.microsoft.com/office/drawing/2014/main" id="{43EEA665-28FA-6D4B-959C-09BB1FAE5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800" y="2792344"/>
              <a:ext cx="711200" cy="696976"/>
            </a:xfrm>
            <a:prstGeom prst="rect">
              <a:avLst/>
            </a:prstGeom>
          </p:spPr>
        </p:pic>
        <p:pic>
          <p:nvPicPr>
            <p:cNvPr id="30" name="图形 29">
              <a:extLst>
                <a:ext uri="{FF2B5EF4-FFF2-40B4-BE49-F238E27FC236}">
                  <a16:creationId xmlns:a16="http://schemas.microsoft.com/office/drawing/2014/main" id="{EF2A0EA2-95CB-294D-87A6-A21DAFEED3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955" y="3725380"/>
              <a:ext cx="887899" cy="887899"/>
            </a:xfrm>
            <a:prstGeom prst="rect">
              <a:avLst/>
            </a:prstGeom>
          </p:spPr>
        </p:pic>
        <p:pic>
          <p:nvPicPr>
            <p:cNvPr id="32" name="图形 31">
              <a:extLst>
                <a:ext uri="{FF2B5EF4-FFF2-40B4-BE49-F238E27FC236}">
                  <a16:creationId xmlns:a16="http://schemas.microsoft.com/office/drawing/2014/main" id="{0593C044-32BC-9C44-A064-42CA068661E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4169" y="4765947"/>
              <a:ext cx="892461" cy="892461"/>
            </a:xfrm>
            <a:prstGeom prst="rect">
              <a:avLst/>
            </a:prstGeom>
          </p:spPr>
        </p:pic>
        <p:sp>
          <p:nvSpPr>
            <p:cNvPr id="59" name="文本框 58">
              <a:extLst>
                <a:ext uri="{FF2B5EF4-FFF2-40B4-BE49-F238E27FC236}">
                  <a16:creationId xmlns:a16="http://schemas.microsoft.com/office/drawing/2014/main" id="{CC56AAB6-27D6-4C47-96AD-66A20C70AA63}"/>
                </a:ext>
              </a:extLst>
            </p:cNvPr>
            <p:cNvSpPr txBox="1"/>
            <p:nvPr/>
          </p:nvSpPr>
          <p:spPr>
            <a:xfrm>
              <a:off x="214169" y="2255075"/>
              <a:ext cx="1224782" cy="369332"/>
            </a:xfrm>
            <a:prstGeom prst="rect">
              <a:avLst/>
            </a:prstGeom>
            <a:noFill/>
          </p:spPr>
          <p:txBody>
            <a:bodyPr wrap="square" rtlCol="0">
              <a:spAutoFit/>
            </a:bodyPr>
            <a:lstStyle/>
            <a:p>
              <a:r>
                <a:rPr kumimoji="1" lang="zh-CN" altLang="en-US" dirty="0">
                  <a:latin typeface="+mn-ea"/>
                </a:rPr>
                <a:t>数据源</a:t>
              </a:r>
            </a:p>
          </p:txBody>
        </p:sp>
      </p:grpSp>
      <p:grpSp>
        <p:nvGrpSpPr>
          <p:cNvPr id="69" name="组合 68">
            <a:extLst>
              <a:ext uri="{FF2B5EF4-FFF2-40B4-BE49-F238E27FC236}">
                <a16:creationId xmlns:a16="http://schemas.microsoft.com/office/drawing/2014/main" id="{D3154444-971F-9144-9F13-89B6B3B504BF}"/>
              </a:ext>
            </a:extLst>
          </p:cNvPr>
          <p:cNvGrpSpPr/>
          <p:nvPr/>
        </p:nvGrpSpPr>
        <p:grpSpPr>
          <a:xfrm>
            <a:off x="10446821" y="915007"/>
            <a:ext cx="1224782" cy="3304920"/>
            <a:chOff x="10446821" y="915007"/>
            <a:chExt cx="1224782" cy="3304920"/>
          </a:xfrm>
        </p:grpSpPr>
        <p:pic>
          <p:nvPicPr>
            <p:cNvPr id="39" name="图形 38">
              <a:extLst>
                <a:ext uri="{FF2B5EF4-FFF2-40B4-BE49-F238E27FC236}">
                  <a16:creationId xmlns:a16="http://schemas.microsoft.com/office/drawing/2014/main" id="{2093C2D7-72CB-564A-AADC-5E65DB746F9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17449" y="1335349"/>
              <a:ext cx="792060" cy="792060"/>
            </a:xfrm>
            <a:prstGeom prst="rect">
              <a:avLst/>
            </a:prstGeom>
          </p:spPr>
        </p:pic>
        <p:pic>
          <p:nvPicPr>
            <p:cNvPr id="42" name="图形 41">
              <a:extLst>
                <a:ext uri="{FF2B5EF4-FFF2-40B4-BE49-F238E27FC236}">
                  <a16:creationId xmlns:a16="http://schemas.microsoft.com/office/drawing/2014/main" id="{4F9706EF-E781-EB49-ACA6-F681D40E6CC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637246" y="2326009"/>
              <a:ext cx="777688" cy="777688"/>
            </a:xfrm>
            <a:prstGeom prst="rect">
              <a:avLst/>
            </a:prstGeom>
          </p:spPr>
        </p:pic>
        <p:pic>
          <p:nvPicPr>
            <p:cNvPr id="44" name="图形 43">
              <a:extLst>
                <a:ext uri="{FF2B5EF4-FFF2-40B4-BE49-F238E27FC236}">
                  <a16:creationId xmlns:a16="http://schemas.microsoft.com/office/drawing/2014/main" id="{86978788-ED9A-294A-9F80-B0A20E14428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600397" y="3302297"/>
              <a:ext cx="917630" cy="917630"/>
            </a:xfrm>
            <a:prstGeom prst="rect">
              <a:avLst/>
            </a:prstGeom>
          </p:spPr>
        </p:pic>
        <p:sp>
          <p:nvSpPr>
            <p:cNvPr id="62" name="文本框 61">
              <a:extLst>
                <a:ext uri="{FF2B5EF4-FFF2-40B4-BE49-F238E27FC236}">
                  <a16:creationId xmlns:a16="http://schemas.microsoft.com/office/drawing/2014/main" id="{23A17FD5-45D8-534F-99BA-D25EFAB543D6}"/>
                </a:ext>
              </a:extLst>
            </p:cNvPr>
            <p:cNvSpPr txBox="1"/>
            <p:nvPr/>
          </p:nvSpPr>
          <p:spPr>
            <a:xfrm>
              <a:off x="10446821" y="915007"/>
              <a:ext cx="1224782" cy="369332"/>
            </a:xfrm>
            <a:prstGeom prst="rect">
              <a:avLst/>
            </a:prstGeom>
            <a:noFill/>
          </p:spPr>
          <p:txBody>
            <a:bodyPr wrap="square" rtlCol="0">
              <a:spAutoFit/>
            </a:bodyPr>
            <a:lstStyle/>
            <a:p>
              <a:r>
                <a:rPr kumimoji="1" lang="zh-CN" altLang="en-US" dirty="0">
                  <a:latin typeface="+mn-ea"/>
                </a:rPr>
                <a:t>计算引擎</a:t>
              </a:r>
            </a:p>
          </p:txBody>
        </p:sp>
      </p:grpSp>
      <p:grpSp>
        <p:nvGrpSpPr>
          <p:cNvPr id="72" name="组合 71">
            <a:extLst>
              <a:ext uri="{FF2B5EF4-FFF2-40B4-BE49-F238E27FC236}">
                <a16:creationId xmlns:a16="http://schemas.microsoft.com/office/drawing/2014/main" id="{10376BF2-3688-BA48-B5FA-63F20FE2ADD4}"/>
              </a:ext>
            </a:extLst>
          </p:cNvPr>
          <p:cNvGrpSpPr/>
          <p:nvPr/>
        </p:nvGrpSpPr>
        <p:grpSpPr>
          <a:xfrm>
            <a:off x="3482788" y="1052962"/>
            <a:ext cx="7237930" cy="5662263"/>
            <a:chOff x="3482788" y="1052962"/>
            <a:chExt cx="7237930" cy="5662263"/>
          </a:xfrm>
        </p:grpSpPr>
        <p:sp>
          <p:nvSpPr>
            <p:cNvPr id="46" name="圆角矩形 45">
              <a:extLst>
                <a:ext uri="{FF2B5EF4-FFF2-40B4-BE49-F238E27FC236}">
                  <a16:creationId xmlns:a16="http://schemas.microsoft.com/office/drawing/2014/main" id="{14B74EFD-23F3-2D47-B0AE-A008CB3B8C6F}"/>
                </a:ext>
              </a:extLst>
            </p:cNvPr>
            <p:cNvSpPr/>
            <p:nvPr/>
          </p:nvSpPr>
          <p:spPr>
            <a:xfrm>
              <a:off x="3482788" y="1052962"/>
              <a:ext cx="4800600" cy="4605446"/>
            </a:xfrm>
            <a:prstGeom prst="roundRect">
              <a:avLst>
                <a:gd name="adj" fmla="val 13455"/>
              </a:avLst>
            </a:prstGeom>
            <a:noFill/>
            <a:ln w="1143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56" name="图形 55">
              <a:extLst>
                <a:ext uri="{FF2B5EF4-FFF2-40B4-BE49-F238E27FC236}">
                  <a16:creationId xmlns:a16="http://schemas.microsoft.com/office/drawing/2014/main" id="{721A289C-C05B-8645-B19D-28B6FB42028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722696" y="5019007"/>
              <a:ext cx="707263" cy="707263"/>
            </a:xfrm>
            <a:prstGeom prst="rect">
              <a:avLst/>
            </a:prstGeom>
          </p:spPr>
        </p:pic>
        <p:pic>
          <p:nvPicPr>
            <p:cNvPr id="58" name="图形 57">
              <a:extLst>
                <a:ext uri="{FF2B5EF4-FFF2-40B4-BE49-F238E27FC236}">
                  <a16:creationId xmlns:a16="http://schemas.microsoft.com/office/drawing/2014/main" id="{7EE8904E-9263-C042-AE95-E6C9B063205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666548" y="5895664"/>
              <a:ext cx="819561" cy="819561"/>
            </a:xfrm>
            <a:prstGeom prst="rect">
              <a:avLst/>
            </a:prstGeom>
          </p:spPr>
        </p:pic>
        <p:pic>
          <p:nvPicPr>
            <p:cNvPr id="61" name="图形 60">
              <a:extLst>
                <a:ext uri="{FF2B5EF4-FFF2-40B4-BE49-F238E27FC236}">
                  <a16:creationId xmlns:a16="http://schemas.microsoft.com/office/drawing/2014/main" id="{8ABD27E7-98A0-8147-9AE3-B0E919027C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593929" y="4061433"/>
              <a:ext cx="892180" cy="892180"/>
            </a:xfrm>
            <a:prstGeom prst="rect">
              <a:avLst/>
            </a:prstGeom>
          </p:spPr>
        </p:pic>
        <p:sp>
          <p:nvSpPr>
            <p:cNvPr id="63" name="文本框 62">
              <a:extLst>
                <a:ext uri="{FF2B5EF4-FFF2-40B4-BE49-F238E27FC236}">
                  <a16:creationId xmlns:a16="http://schemas.microsoft.com/office/drawing/2014/main" id="{47707712-4A08-4348-99CA-3F6A9E2E43F2}"/>
                </a:ext>
              </a:extLst>
            </p:cNvPr>
            <p:cNvSpPr txBox="1"/>
            <p:nvPr/>
          </p:nvSpPr>
          <p:spPr>
            <a:xfrm>
              <a:off x="9573650" y="4396615"/>
              <a:ext cx="1146836" cy="369332"/>
            </a:xfrm>
            <a:prstGeom prst="rect">
              <a:avLst/>
            </a:prstGeom>
            <a:noFill/>
          </p:spPr>
          <p:txBody>
            <a:bodyPr wrap="square" rtlCol="0">
              <a:spAutoFit/>
            </a:bodyPr>
            <a:lstStyle/>
            <a:p>
              <a:r>
                <a:rPr kumimoji="1" lang="zh-CN" altLang="en-US" dirty="0"/>
                <a:t>数据发现</a:t>
              </a:r>
            </a:p>
          </p:txBody>
        </p:sp>
        <p:sp>
          <p:nvSpPr>
            <p:cNvPr id="64" name="文本框 63">
              <a:extLst>
                <a:ext uri="{FF2B5EF4-FFF2-40B4-BE49-F238E27FC236}">
                  <a16:creationId xmlns:a16="http://schemas.microsoft.com/office/drawing/2014/main" id="{F99EE47B-F112-BC45-88AA-5EFA414F714B}"/>
                </a:ext>
              </a:extLst>
            </p:cNvPr>
            <p:cNvSpPr txBox="1"/>
            <p:nvPr/>
          </p:nvSpPr>
          <p:spPr>
            <a:xfrm>
              <a:off x="9573650" y="5181807"/>
              <a:ext cx="1146836" cy="369332"/>
            </a:xfrm>
            <a:prstGeom prst="rect">
              <a:avLst/>
            </a:prstGeom>
            <a:noFill/>
          </p:spPr>
          <p:txBody>
            <a:bodyPr wrap="square" rtlCol="0">
              <a:spAutoFit/>
            </a:bodyPr>
            <a:lstStyle/>
            <a:p>
              <a:r>
                <a:rPr kumimoji="1" lang="zh-CN" altLang="en-US" dirty="0"/>
                <a:t>数据治理</a:t>
              </a:r>
            </a:p>
          </p:txBody>
        </p:sp>
        <p:sp>
          <p:nvSpPr>
            <p:cNvPr id="65" name="文本框 64">
              <a:extLst>
                <a:ext uri="{FF2B5EF4-FFF2-40B4-BE49-F238E27FC236}">
                  <a16:creationId xmlns:a16="http://schemas.microsoft.com/office/drawing/2014/main" id="{561DA65B-0F44-054B-BF53-ACBF1529A3CC}"/>
                </a:ext>
              </a:extLst>
            </p:cNvPr>
            <p:cNvSpPr txBox="1"/>
            <p:nvPr/>
          </p:nvSpPr>
          <p:spPr>
            <a:xfrm>
              <a:off x="9573882" y="6011594"/>
              <a:ext cx="1146836" cy="369332"/>
            </a:xfrm>
            <a:prstGeom prst="rect">
              <a:avLst/>
            </a:prstGeom>
            <a:noFill/>
          </p:spPr>
          <p:txBody>
            <a:bodyPr wrap="square" rtlCol="0">
              <a:spAutoFit/>
            </a:bodyPr>
            <a:lstStyle/>
            <a:p>
              <a:r>
                <a:rPr kumimoji="1" lang="zh-CN" altLang="en-US" dirty="0"/>
                <a:t>数据安全</a:t>
              </a:r>
            </a:p>
          </p:txBody>
        </p:sp>
      </p:grpSp>
    </p:spTree>
    <p:extLst>
      <p:ext uri="{BB962C8B-B14F-4D97-AF65-F5344CB8AC3E}">
        <p14:creationId xmlns:p14="http://schemas.microsoft.com/office/powerpoint/2010/main" val="28836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randombar(horizontal)">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randombar(horizontal)">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randombar(horizontal)">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randombar(horizontal)">
                                      <p:cBhvr>
                                        <p:cTn id="3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7</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主要问题</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研究背景</a:t>
            </a:r>
            <a:endParaRPr lang="en-US" altLang="zh-CN" sz="1800" dirty="0"/>
          </a:p>
        </p:txBody>
      </p:sp>
      <p:grpSp>
        <p:nvGrpSpPr>
          <p:cNvPr id="2" name="组合 1">
            <a:extLst>
              <a:ext uri="{FF2B5EF4-FFF2-40B4-BE49-F238E27FC236}">
                <a16:creationId xmlns:a16="http://schemas.microsoft.com/office/drawing/2014/main" id="{F95BDD5C-BC47-4A42-BA70-348B417D01BB}"/>
              </a:ext>
            </a:extLst>
          </p:cNvPr>
          <p:cNvGrpSpPr/>
          <p:nvPr/>
        </p:nvGrpSpPr>
        <p:grpSpPr>
          <a:xfrm>
            <a:off x="662349" y="1819639"/>
            <a:ext cx="10149085" cy="1133354"/>
            <a:chOff x="662349" y="1819639"/>
            <a:chExt cx="10149085" cy="1133354"/>
          </a:xfrm>
        </p:grpSpPr>
        <p:grpSp>
          <p:nvGrpSpPr>
            <p:cNvPr id="7" name="组合 6">
              <a:extLst>
                <a:ext uri="{FF2B5EF4-FFF2-40B4-BE49-F238E27FC236}">
                  <a16:creationId xmlns:a16="http://schemas.microsoft.com/office/drawing/2014/main" id="{0C93FEF5-5363-8243-AB18-D72F459B078D}"/>
                </a:ext>
              </a:extLst>
            </p:cNvPr>
            <p:cNvGrpSpPr/>
            <p:nvPr/>
          </p:nvGrpSpPr>
          <p:grpSpPr>
            <a:xfrm>
              <a:off x="662349" y="1936539"/>
              <a:ext cx="2417027" cy="781662"/>
              <a:chOff x="223251" y="2055553"/>
              <a:chExt cx="1527666" cy="715310"/>
            </a:xfrm>
          </p:grpSpPr>
          <p:sp>
            <p:nvSpPr>
              <p:cNvPr id="8" name="矩形 7">
                <a:extLst>
                  <a:ext uri="{FF2B5EF4-FFF2-40B4-BE49-F238E27FC236}">
                    <a16:creationId xmlns:a16="http://schemas.microsoft.com/office/drawing/2014/main" id="{42CBD0CC-F8D6-ED41-9C8A-B69D92828727}"/>
                  </a:ext>
                </a:extLst>
              </p:cNvPr>
              <p:cNvSpPr/>
              <p:nvPr/>
            </p:nvSpPr>
            <p:spPr>
              <a:xfrm>
                <a:off x="223251" y="2055553"/>
                <a:ext cx="1527666" cy="715310"/>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9" name="TextBox 22">
                <a:extLst>
                  <a:ext uri="{FF2B5EF4-FFF2-40B4-BE49-F238E27FC236}">
                    <a16:creationId xmlns:a16="http://schemas.microsoft.com/office/drawing/2014/main" id="{B781E8DC-7F0D-5440-A17D-736328938D6A}"/>
                  </a:ext>
                </a:extLst>
              </p:cNvPr>
              <p:cNvSpPr txBox="1"/>
              <p:nvPr/>
            </p:nvSpPr>
            <p:spPr>
              <a:xfrm>
                <a:off x="458447" y="2176906"/>
                <a:ext cx="1057275" cy="577081"/>
              </a:xfrm>
              <a:prstGeom prst="rect">
                <a:avLst/>
              </a:prstGeom>
              <a:noFill/>
            </p:spPr>
            <p:txBody>
              <a:bodyPr wrap="square">
                <a:normAutofit/>
              </a:bodyPr>
              <a:lstStyle/>
              <a:p>
                <a:pPr algn="ctr"/>
                <a:r>
                  <a:rPr lang="zh-CN" altLang="en-US" sz="2800" b="1" dirty="0">
                    <a:cs typeface="+mn-ea"/>
                    <a:sym typeface="+mn-lt"/>
                  </a:rPr>
                  <a:t>数据发现</a:t>
                </a:r>
              </a:p>
            </p:txBody>
          </p:sp>
        </p:grpSp>
        <p:sp>
          <p:nvSpPr>
            <p:cNvPr id="19" name="圆角矩形 18">
              <a:extLst>
                <a:ext uri="{FF2B5EF4-FFF2-40B4-BE49-F238E27FC236}">
                  <a16:creationId xmlns:a16="http://schemas.microsoft.com/office/drawing/2014/main" id="{034EC84D-206C-4445-B6E0-F11708A12802}"/>
                </a:ext>
              </a:extLst>
            </p:cNvPr>
            <p:cNvSpPr/>
            <p:nvPr/>
          </p:nvSpPr>
          <p:spPr>
            <a:xfrm>
              <a:off x="3379693" y="1819639"/>
              <a:ext cx="7431741" cy="1133354"/>
            </a:xfrm>
            <a:prstGeom prst="roundRect">
              <a:avLst/>
            </a:prstGeom>
            <a:solidFill>
              <a:schemeClr val="accent1">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2000" dirty="0"/>
                <a:t>在海量异构数据中快速定位找到需要的数据，</a:t>
              </a:r>
              <a:endParaRPr kumimoji="1" lang="en-US" altLang="zh-CN" sz="2000" dirty="0"/>
            </a:p>
            <a:p>
              <a:pPr algn="ctr"/>
              <a:r>
                <a:rPr kumimoji="1" lang="zh-CN" altLang="en-US" sz="2000" dirty="0"/>
                <a:t>异构数据之间的联系</a:t>
              </a:r>
            </a:p>
          </p:txBody>
        </p:sp>
      </p:grpSp>
      <p:grpSp>
        <p:nvGrpSpPr>
          <p:cNvPr id="3" name="组合 2">
            <a:extLst>
              <a:ext uri="{FF2B5EF4-FFF2-40B4-BE49-F238E27FC236}">
                <a16:creationId xmlns:a16="http://schemas.microsoft.com/office/drawing/2014/main" id="{0C896FCD-C48E-3645-830C-CFCCC4713CFC}"/>
              </a:ext>
            </a:extLst>
          </p:cNvPr>
          <p:cNvGrpSpPr/>
          <p:nvPr/>
        </p:nvGrpSpPr>
        <p:grpSpPr>
          <a:xfrm>
            <a:off x="634800" y="3309032"/>
            <a:ext cx="10176633" cy="1133354"/>
            <a:chOff x="634800" y="3309032"/>
            <a:chExt cx="10176633" cy="1133354"/>
          </a:xfrm>
        </p:grpSpPr>
        <p:grpSp>
          <p:nvGrpSpPr>
            <p:cNvPr id="12" name="组合 11">
              <a:extLst>
                <a:ext uri="{FF2B5EF4-FFF2-40B4-BE49-F238E27FC236}">
                  <a16:creationId xmlns:a16="http://schemas.microsoft.com/office/drawing/2014/main" id="{A029C81E-3A88-594A-9756-B56BA23DC107}"/>
                </a:ext>
              </a:extLst>
            </p:cNvPr>
            <p:cNvGrpSpPr/>
            <p:nvPr/>
          </p:nvGrpSpPr>
          <p:grpSpPr>
            <a:xfrm>
              <a:off x="634800" y="3429000"/>
              <a:ext cx="2417027" cy="781662"/>
              <a:chOff x="223251" y="2055553"/>
              <a:chExt cx="1527666" cy="715310"/>
            </a:xfrm>
          </p:grpSpPr>
          <p:sp>
            <p:nvSpPr>
              <p:cNvPr id="13" name="矩形 12">
                <a:extLst>
                  <a:ext uri="{FF2B5EF4-FFF2-40B4-BE49-F238E27FC236}">
                    <a16:creationId xmlns:a16="http://schemas.microsoft.com/office/drawing/2014/main" id="{A08A7BE9-5779-884E-A085-6AC942BB05BA}"/>
                  </a:ext>
                </a:extLst>
              </p:cNvPr>
              <p:cNvSpPr/>
              <p:nvPr/>
            </p:nvSpPr>
            <p:spPr>
              <a:xfrm>
                <a:off x="223251" y="2055553"/>
                <a:ext cx="1527666" cy="715310"/>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4" name="TextBox 22">
                <a:extLst>
                  <a:ext uri="{FF2B5EF4-FFF2-40B4-BE49-F238E27FC236}">
                    <a16:creationId xmlns:a16="http://schemas.microsoft.com/office/drawing/2014/main" id="{77F3C965-22E5-CE47-B6B2-B7569AFC1C75}"/>
                  </a:ext>
                </a:extLst>
              </p:cNvPr>
              <p:cNvSpPr txBox="1"/>
              <p:nvPr/>
            </p:nvSpPr>
            <p:spPr>
              <a:xfrm>
                <a:off x="458447" y="2176906"/>
                <a:ext cx="1057275" cy="577081"/>
              </a:xfrm>
              <a:prstGeom prst="rect">
                <a:avLst/>
              </a:prstGeom>
              <a:noFill/>
            </p:spPr>
            <p:txBody>
              <a:bodyPr wrap="square">
                <a:normAutofit/>
              </a:bodyPr>
              <a:lstStyle/>
              <a:p>
                <a:pPr algn="ctr"/>
                <a:r>
                  <a:rPr lang="zh-CN" altLang="en-US" sz="2800" b="1" dirty="0">
                    <a:cs typeface="+mn-ea"/>
                    <a:sym typeface="+mn-lt"/>
                  </a:rPr>
                  <a:t>数据治理</a:t>
                </a:r>
              </a:p>
            </p:txBody>
          </p:sp>
        </p:grpSp>
        <p:sp>
          <p:nvSpPr>
            <p:cNvPr id="20" name="圆角矩形 19">
              <a:extLst>
                <a:ext uri="{FF2B5EF4-FFF2-40B4-BE49-F238E27FC236}">
                  <a16:creationId xmlns:a16="http://schemas.microsoft.com/office/drawing/2014/main" id="{541C572B-6CA7-8647-939F-E659B839DAAC}"/>
                </a:ext>
              </a:extLst>
            </p:cNvPr>
            <p:cNvSpPr/>
            <p:nvPr/>
          </p:nvSpPr>
          <p:spPr>
            <a:xfrm>
              <a:off x="3379692" y="3309032"/>
              <a:ext cx="7431741" cy="1133354"/>
            </a:xfrm>
            <a:prstGeom prst="roundRect">
              <a:avLst/>
            </a:prstGeom>
            <a:solidFill>
              <a:schemeClr val="accent1">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2000" dirty="0"/>
                <a:t>对海量数据进行分类整理，提取元数据，清理垃圾数据，</a:t>
              </a:r>
              <a:endParaRPr kumimoji="1" lang="en-US" altLang="zh-CN" sz="2000" dirty="0"/>
            </a:p>
            <a:p>
              <a:pPr algn="ctr"/>
              <a:r>
                <a:rPr kumimoji="1" lang="zh-CN" altLang="en-US" sz="2000" dirty="0"/>
                <a:t>防止数据湖变为数据沼泽</a:t>
              </a:r>
            </a:p>
          </p:txBody>
        </p:sp>
      </p:grpSp>
      <p:grpSp>
        <p:nvGrpSpPr>
          <p:cNvPr id="4" name="组合 3">
            <a:extLst>
              <a:ext uri="{FF2B5EF4-FFF2-40B4-BE49-F238E27FC236}">
                <a16:creationId xmlns:a16="http://schemas.microsoft.com/office/drawing/2014/main" id="{08A64D27-AE3E-A846-AB83-51E2D34A3514}"/>
              </a:ext>
            </a:extLst>
          </p:cNvPr>
          <p:cNvGrpSpPr/>
          <p:nvPr/>
        </p:nvGrpSpPr>
        <p:grpSpPr>
          <a:xfrm>
            <a:off x="634799" y="4811187"/>
            <a:ext cx="10220888" cy="1133354"/>
            <a:chOff x="634799" y="4811187"/>
            <a:chExt cx="10220888" cy="1133354"/>
          </a:xfrm>
        </p:grpSpPr>
        <p:grpSp>
          <p:nvGrpSpPr>
            <p:cNvPr id="15" name="组合 14">
              <a:extLst>
                <a:ext uri="{FF2B5EF4-FFF2-40B4-BE49-F238E27FC236}">
                  <a16:creationId xmlns:a16="http://schemas.microsoft.com/office/drawing/2014/main" id="{5CCFEC0E-2664-164F-86AE-D575CA7B0346}"/>
                </a:ext>
              </a:extLst>
            </p:cNvPr>
            <p:cNvGrpSpPr/>
            <p:nvPr/>
          </p:nvGrpSpPr>
          <p:grpSpPr>
            <a:xfrm>
              <a:off x="634799" y="4929949"/>
              <a:ext cx="2417027" cy="781662"/>
              <a:chOff x="223251" y="2055553"/>
              <a:chExt cx="1527666" cy="715310"/>
            </a:xfrm>
          </p:grpSpPr>
          <p:sp>
            <p:nvSpPr>
              <p:cNvPr id="17" name="矩形 16">
                <a:extLst>
                  <a:ext uri="{FF2B5EF4-FFF2-40B4-BE49-F238E27FC236}">
                    <a16:creationId xmlns:a16="http://schemas.microsoft.com/office/drawing/2014/main" id="{238E8B26-5385-0A46-977E-CC1214E43505}"/>
                  </a:ext>
                </a:extLst>
              </p:cNvPr>
              <p:cNvSpPr/>
              <p:nvPr/>
            </p:nvSpPr>
            <p:spPr>
              <a:xfrm>
                <a:off x="223251" y="2055553"/>
                <a:ext cx="1527666" cy="715310"/>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TextBox 22">
                <a:extLst>
                  <a:ext uri="{FF2B5EF4-FFF2-40B4-BE49-F238E27FC236}">
                    <a16:creationId xmlns:a16="http://schemas.microsoft.com/office/drawing/2014/main" id="{107C7C83-23C8-AC4F-BE55-76A56A868CA4}"/>
                  </a:ext>
                </a:extLst>
              </p:cNvPr>
              <p:cNvSpPr txBox="1"/>
              <p:nvPr/>
            </p:nvSpPr>
            <p:spPr>
              <a:xfrm>
                <a:off x="458447" y="2176906"/>
                <a:ext cx="1057275" cy="577081"/>
              </a:xfrm>
              <a:prstGeom prst="rect">
                <a:avLst/>
              </a:prstGeom>
              <a:noFill/>
            </p:spPr>
            <p:txBody>
              <a:bodyPr wrap="square">
                <a:normAutofit/>
              </a:bodyPr>
              <a:lstStyle/>
              <a:p>
                <a:pPr algn="ctr"/>
                <a:r>
                  <a:rPr lang="zh-CN" altLang="en-US" sz="2800" b="1" dirty="0">
                    <a:cs typeface="+mn-ea"/>
                    <a:sym typeface="+mn-lt"/>
                  </a:rPr>
                  <a:t>数据安全</a:t>
                </a:r>
              </a:p>
            </p:txBody>
          </p:sp>
        </p:grpSp>
        <p:sp>
          <p:nvSpPr>
            <p:cNvPr id="21" name="圆角矩形 20">
              <a:extLst>
                <a:ext uri="{FF2B5EF4-FFF2-40B4-BE49-F238E27FC236}">
                  <a16:creationId xmlns:a16="http://schemas.microsoft.com/office/drawing/2014/main" id="{98A1BADA-4C91-AC4B-8C56-C006C4625395}"/>
                </a:ext>
              </a:extLst>
            </p:cNvPr>
            <p:cNvSpPr/>
            <p:nvPr/>
          </p:nvSpPr>
          <p:spPr>
            <a:xfrm>
              <a:off x="3423946" y="4811187"/>
              <a:ext cx="7431741" cy="1133354"/>
            </a:xfrm>
            <a:prstGeom prst="roundRect">
              <a:avLst/>
            </a:prstGeom>
            <a:solidFill>
              <a:schemeClr val="accent1">
                <a:lumMod val="60000"/>
                <a:lumOff val="4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2000" dirty="0"/>
                <a:t>系统与数据添加访问控制权限，</a:t>
              </a:r>
              <a:endParaRPr kumimoji="1" lang="en-US" altLang="zh-CN" sz="2000" dirty="0"/>
            </a:p>
            <a:p>
              <a:pPr algn="ctr"/>
              <a:r>
                <a:rPr kumimoji="1" lang="zh-CN" altLang="en-US" sz="2000" dirty="0"/>
                <a:t>降低统一存储和共享带来的不安全性</a:t>
              </a:r>
            </a:p>
          </p:txBody>
        </p:sp>
      </p:grpSp>
      <p:sp>
        <p:nvSpPr>
          <p:cNvPr id="22" name="圆角矩形 21">
            <a:extLst>
              <a:ext uri="{FF2B5EF4-FFF2-40B4-BE49-F238E27FC236}">
                <a16:creationId xmlns:a16="http://schemas.microsoft.com/office/drawing/2014/main" id="{A4EE3AED-E973-214A-9704-F91D50ED7308}"/>
              </a:ext>
            </a:extLst>
          </p:cNvPr>
          <p:cNvSpPr/>
          <p:nvPr/>
        </p:nvSpPr>
        <p:spPr>
          <a:xfrm>
            <a:off x="416859" y="4673914"/>
            <a:ext cx="10838329" cy="1389193"/>
          </a:xfrm>
          <a:prstGeom prst="roundRect">
            <a:avLst>
              <a:gd name="adj" fmla="val 13455"/>
            </a:avLst>
          </a:prstGeom>
          <a:noFill/>
          <a:ln w="114300">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60000"/>
                  <a:lumOff val="40000"/>
                </a:schemeClr>
              </a:solidFill>
            </a:endParaRPr>
          </a:p>
        </p:txBody>
      </p:sp>
    </p:spTree>
    <p:extLst>
      <p:ext uri="{BB962C8B-B14F-4D97-AF65-F5344CB8AC3E}">
        <p14:creationId xmlns:p14="http://schemas.microsoft.com/office/powerpoint/2010/main" val="181742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a:extLst>
              <a:ext uri="{FF2B5EF4-FFF2-40B4-BE49-F238E27FC236}">
                <a16:creationId xmlns:a16="http://schemas.microsoft.com/office/drawing/2014/main" id="{26B63D01-DBBC-4051-B005-4EF1B91B96C8}"/>
              </a:ext>
            </a:extLst>
          </p:cNvPr>
          <p:cNvSpPr>
            <a:spLocks noGrp="1"/>
          </p:cNvSpPr>
          <p:nvPr>
            <p:ph type="sldNum" sz="quarter" idx="28"/>
          </p:nvPr>
        </p:nvSpPr>
        <p:spPr/>
        <p:txBody>
          <a:bodyPr/>
          <a:lstStyle/>
          <a:p>
            <a:fld id="{C79ECAFE-A460-4E13-ABCB-32CAE6136244}" type="slidenum">
              <a:rPr lang="zh-CN" altLang="en-US" smtClean="0"/>
              <a:pPr/>
              <a:t>8</a:t>
            </a:fld>
            <a:endParaRPr lang="zh-CN" altLang="en-US" dirty="0"/>
          </a:p>
        </p:txBody>
      </p:sp>
      <p:sp>
        <p:nvSpPr>
          <p:cNvPr id="48" name="矩形 47">
            <a:extLst>
              <a:ext uri="{FF2B5EF4-FFF2-40B4-BE49-F238E27FC236}">
                <a16:creationId xmlns:a16="http://schemas.microsoft.com/office/drawing/2014/main" id="{70249D1C-C1D0-451A-BD80-321DDD19F7E6}"/>
              </a:ext>
            </a:extLst>
          </p:cNvPr>
          <p:cNvSpPr/>
          <p:nvPr/>
        </p:nvSpPr>
        <p:spPr>
          <a:xfrm>
            <a:off x="660400" y="1317562"/>
            <a:ext cx="1182914" cy="198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50" name="文本占位符 8">
            <a:extLst>
              <a:ext uri="{FF2B5EF4-FFF2-40B4-BE49-F238E27FC236}">
                <a16:creationId xmlns:a16="http://schemas.microsoft.com/office/drawing/2014/main" id="{F0087532-FF6F-431E-818F-439A69AD503F}"/>
              </a:ext>
            </a:extLst>
          </p:cNvPr>
          <p:cNvSpPr txBox="1">
            <a:spLocks/>
          </p:cNvSpPr>
          <p:nvPr/>
        </p:nvSpPr>
        <p:spPr>
          <a:xfrm>
            <a:off x="660400" y="1052962"/>
            <a:ext cx="9688286"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chemeClr val="accent1"/>
                </a:solidFill>
                <a:latin typeface="+mj-ea"/>
                <a:cs typeface="+mn-ea"/>
              </a:rPr>
              <a:t>数据安全</a:t>
            </a:r>
          </a:p>
        </p:txBody>
      </p:sp>
      <p:sp>
        <p:nvSpPr>
          <p:cNvPr id="16" name="文本占位符 58">
            <a:extLst>
              <a:ext uri="{FF2B5EF4-FFF2-40B4-BE49-F238E27FC236}">
                <a16:creationId xmlns:a16="http://schemas.microsoft.com/office/drawing/2014/main" id="{D577EB81-6853-2A4A-AA44-E24A89274D65}"/>
              </a:ext>
            </a:extLst>
          </p:cNvPr>
          <p:cNvSpPr txBox="1">
            <a:spLocks/>
          </p:cNvSpPr>
          <p:nvPr/>
        </p:nvSpPr>
        <p:spPr>
          <a:xfrm>
            <a:off x="1216933" y="378618"/>
            <a:ext cx="8813381" cy="370422"/>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研究背景</a:t>
            </a:r>
            <a:endParaRPr lang="en-US" altLang="zh-CN" sz="1800" dirty="0"/>
          </a:p>
        </p:txBody>
      </p:sp>
      <p:pic>
        <p:nvPicPr>
          <p:cNvPr id="23" name="图形 22">
            <a:extLst>
              <a:ext uri="{FF2B5EF4-FFF2-40B4-BE49-F238E27FC236}">
                <a16:creationId xmlns:a16="http://schemas.microsoft.com/office/drawing/2014/main" id="{AB516B6C-94BF-014B-A804-ED79A1990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53" y="2188974"/>
            <a:ext cx="892461" cy="892461"/>
          </a:xfrm>
          <a:prstGeom prst="rect">
            <a:avLst/>
          </a:prstGeom>
        </p:spPr>
      </p:pic>
      <p:sp>
        <p:nvSpPr>
          <p:cNvPr id="24" name="矩形 23">
            <a:extLst>
              <a:ext uri="{FF2B5EF4-FFF2-40B4-BE49-F238E27FC236}">
                <a16:creationId xmlns:a16="http://schemas.microsoft.com/office/drawing/2014/main" id="{1E1443AA-41F8-B447-A1B6-0FF524F6233E}"/>
              </a:ext>
            </a:extLst>
          </p:cNvPr>
          <p:cNvSpPr/>
          <p:nvPr/>
        </p:nvSpPr>
        <p:spPr>
          <a:xfrm>
            <a:off x="2437334" y="1132896"/>
            <a:ext cx="8005482" cy="369332"/>
          </a:xfrm>
          <a:prstGeom prst="rect">
            <a:avLst/>
          </a:prstGeom>
        </p:spPr>
        <p:txBody>
          <a:bodyPr wrap="square">
            <a:spAutoFit/>
          </a:bodyPr>
          <a:lstStyle/>
          <a:p>
            <a:r>
              <a:rPr lang="zh-CN" altLang="en-US" dirty="0">
                <a:solidFill>
                  <a:srgbClr val="121212"/>
                </a:solidFill>
                <a:latin typeface="+mn-ea"/>
              </a:rPr>
              <a:t>访问控制解决的是“谁”对“某资源”是否具有执行“某动作”的权限问题</a:t>
            </a:r>
            <a:endParaRPr lang="zh-CN" altLang="en-US" dirty="0">
              <a:solidFill>
                <a:srgbClr val="121212"/>
              </a:solidFill>
              <a:latin typeface="-apple-system"/>
            </a:endParaRPr>
          </a:p>
        </p:txBody>
      </p:sp>
      <p:pic>
        <p:nvPicPr>
          <p:cNvPr id="25" name="图形 24">
            <a:extLst>
              <a:ext uri="{FF2B5EF4-FFF2-40B4-BE49-F238E27FC236}">
                <a16:creationId xmlns:a16="http://schemas.microsoft.com/office/drawing/2014/main" id="{00E72C33-E291-C048-897B-44233FACE7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2704" y="4643168"/>
            <a:ext cx="618405" cy="618405"/>
          </a:xfrm>
          <a:prstGeom prst="rect">
            <a:avLst/>
          </a:prstGeom>
        </p:spPr>
      </p:pic>
      <p:pic>
        <p:nvPicPr>
          <p:cNvPr id="26" name="图形 25">
            <a:extLst>
              <a:ext uri="{FF2B5EF4-FFF2-40B4-BE49-F238E27FC236}">
                <a16:creationId xmlns:a16="http://schemas.microsoft.com/office/drawing/2014/main" id="{460CC45C-51F1-5847-9947-34D1E39ACA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66302" y="2190869"/>
            <a:ext cx="892461" cy="892461"/>
          </a:xfrm>
          <a:prstGeom prst="rect">
            <a:avLst/>
          </a:prstGeom>
        </p:spPr>
      </p:pic>
      <p:sp>
        <p:nvSpPr>
          <p:cNvPr id="5" name="文本框 4">
            <a:extLst>
              <a:ext uri="{FF2B5EF4-FFF2-40B4-BE49-F238E27FC236}">
                <a16:creationId xmlns:a16="http://schemas.microsoft.com/office/drawing/2014/main" id="{5E8973E1-EB9B-0245-869B-4ACA4ACBDD84}"/>
              </a:ext>
            </a:extLst>
          </p:cNvPr>
          <p:cNvSpPr txBox="1"/>
          <p:nvPr/>
        </p:nvSpPr>
        <p:spPr>
          <a:xfrm>
            <a:off x="1023467" y="1819642"/>
            <a:ext cx="892461" cy="369332"/>
          </a:xfrm>
          <a:prstGeom prst="rect">
            <a:avLst/>
          </a:prstGeom>
          <a:noFill/>
        </p:spPr>
        <p:txBody>
          <a:bodyPr wrap="square" rtlCol="0">
            <a:spAutoFit/>
          </a:bodyPr>
          <a:lstStyle/>
          <a:p>
            <a:r>
              <a:rPr kumimoji="1" lang="zh-CN" altLang="en-US" dirty="0"/>
              <a:t>部门</a:t>
            </a:r>
            <a:r>
              <a:rPr kumimoji="1" lang="en-US" altLang="zh-CN" dirty="0"/>
              <a:t>A</a:t>
            </a:r>
            <a:endParaRPr kumimoji="1" lang="zh-CN" altLang="en-US" dirty="0"/>
          </a:p>
        </p:txBody>
      </p:sp>
      <p:sp>
        <p:nvSpPr>
          <p:cNvPr id="28" name="文本框 27">
            <a:extLst>
              <a:ext uri="{FF2B5EF4-FFF2-40B4-BE49-F238E27FC236}">
                <a16:creationId xmlns:a16="http://schemas.microsoft.com/office/drawing/2014/main" id="{A4143278-A4FF-3B4C-86AF-7802F874C3BE}"/>
              </a:ext>
            </a:extLst>
          </p:cNvPr>
          <p:cNvSpPr txBox="1"/>
          <p:nvPr/>
        </p:nvSpPr>
        <p:spPr>
          <a:xfrm>
            <a:off x="3438916" y="1860287"/>
            <a:ext cx="892461" cy="369332"/>
          </a:xfrm>
          <a:prstGeom prst="rect">
            <a:avLst/>
          </a:prstGeom>
          <a:noFill/>
        </p:spPr>
        <p:txBody>
          <a:bodyPr wrap="square" rtlCol="0">
            <a:spAutoFit/>
          </a:bodyPr>
          <a:lstStyle/>
          <a:p>
            <a:r>
              <a:rPr kumimoji="1" lang="zh-CN" altLang="en-US" dirty="0"/>
              <a:t>部门</a:t>
            </a:r>
            <a:r>
              <a:rPr kumimoji="1" lang="en-US" altLang="zh-CN" dirty="0"/>
              <a:t>B</a:t>
            </a:r>
            <a:endParaRPr kumimoji="1" lang="zh-CN" altLang="en-US" dirty="0"/>
          </a:p>
        </p:txBody>
      </p:sp>
      <p:sp>
        <p:nvSpPr>
          <p:cNvPr id="29" name="文本框 28">
            <a:extLst>
              <a:ext uri="{FF2B5EF4-FFF2-40B4-BE49-F238E27FC236}">
                <a16:creationId xmlns:a16="http://schemas.microsoft.com/office/drawing/2014/main" id="{053DDC39-4BDB-6F44-BAFC-1D637778FA1C}"/>
              </a:ext>
            </a:extLst>
          </p:cNvPr>
          <p:cNvSpPr txBox="1"/>
          <p:nvPr/>
        </p:nvSpPr>
        <p:spPr>
          <a:xfrm>
            <a:off x="3165805" y="5409370"/>
            <a:ext cx="1272201" cy="369332"/>
          </a:xfrm>
          <a:prstGeom prst="rect">
            <a:avLst/>
          </a:prstGeom>
          <a:noFill/>
        </p:spPr>
        <p:txBody>
          <a:bodyPr wrap="square" rtlCol="0">
            <a:spAutoFit/>
          </a:bodyPr>
          <a:lstStyle/>
          <a:p>
            <a:r>
              <a:rPr kumimoji="1" lang="zh-CN" altLang="en-US" dirty="0"/>
              <a:t>部门</a:t>
            </a:r>
            <a:r>
              <a:rPr kumimoji="1" lang="en-US" altLang="zh-CN" dirty="0"/>
              <a:t>B</a:t>
            </a:r>
            <a:r>
              <a:rPr kumimoji="1" lang="zh-CN" altLang="en-US" dirty="0"/>
              <a:t>数据</a:t>
            </a:r>
          </a:p>
        </p:txBody>
      </p:sp>
      <p:cxnSp>
        <p:nvCxnSpPr>
          <p:cNvPr id="30" name="直线连接符 29">
            <a:extLst>
              <a:ext uri="{FF2B5EF4-FFF2-40B4-BE49-F238E27FC236}">
                <a16:creationId xmlns:a16="http://schemas.microsoft.com/office/drawing/2014/main" id="{A3E02BE5-3AC7-1C45-A3EE-E41D9BBFAE82}"/>
              </a:ext>
            </a:extLst>
          </p:cNvPr>
          <p:cNvCxnSpPr>
            <a:cxnSpLocks/>
          </p:cNvCxnSpPr>
          <p:nvPr/>
        </p:nvCxnSpPr>
        <p:spPr>
          <a:xfrm>
            <a:off x="5504543" y="1754229"/>
            <a:ext cx="0" cy="4846598"/>
          </a:xfrm>
          <a:prstGeom prst="line">
            <a:avLst/>
          </a:prstGeom>
          <a:ln w="50800">
            <a:prstDash val="dash"/>
          </a:ln>
        </p:spPr>
        <p:style>
          <a:lnRef idx="3">
            <a:schemeClr val="dk1"/>
          </a:lnRef>
          <a:fillRef idx="0">
            <a:schemeClr val="dk1"/>
          </a:fillRef>
          <a:effectRef idx="2">
            <a:schemeClr val="dk1"/>
          </a:effectRef>
          <a:fontRef idx="minor">
            <a:schemeClr val="tx1"/>
          </a:fontRef>
        </p:style>
      </p:cxnSp>
      <p:cxnSp>
        <p:nvCxnSpPr>
          <p:cNvPr id="31" name="曲线连接符 30">
            <a:extLst>
              <a:ext uri="{FF2B5EF4-FFF2-40B4-BE49-F238E27FC236}">
                <a16:creationId xmlns:a16="http://schemas.microsoft.com/office/drawing/2014/main" id="{22096FFD-C1D3-404C-AC50-7F1257B8F2E4}"/>
              </a:ext>
            </a:extLst>
          </p:cNvPr>
          <p:cNvCxnSpPr>
            <a:stCxn id="23" idx="2"/>
            <a:endCxn id="25" idx="1"/>
          </p:cNvCxnSpPr>
          <p:nvPr/>
        </p:nvCxnSpPr>
        <p:spPr>
          <a:xfrm rot="16200000" flipH="1">
            <a:off x="1509426" y="2969093"/>
            <a:ext cx="1870936" cy="2095620"/>
          </a:xfrm>
          <a:prstGeom prst="curvedConnector2">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乘 31">
            <a:extLst>
              <a:ext uri="{FF2B5EF4-FFF2-40B4-BE49-F238E27FC236}">
                <a16:creationId xmlns:a16="http://schemas.microsoft.com/office/drawing/2014/main" id="{864B73A2-8ADF-0346-853E-B183BE7E7C1A}"/>
              </a:ext>
            </a:extLst>
          </p:cNvPr>
          <p:cNvSpPr/>
          <p:nvPr/>
        </p:nvSpPr>
        <p:spPr>
          <a:xfrm>
            <a:off x="1818769" y="4147723"/>
            <a:ext cx="618565" cy="618565"/>
          </a:xfrm>
          <a:prstGeom prst="mathMultiply">
            <a:avLst/>
          </a:prstGeom>
          <a:solidFill>
            <a:srgbClr val="FF00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41" name="直线箭头连接符 40">
            <a:extLst>
              <a:ext uri="{FF2B5EF4-FFF2-40B4-BE49-F238E27FC236}">
                <a16:creationId xmlns:a16="http://schemas.microsoft.com/office/drawing/2014/main" id="{C8F37007-2E72-9D4A-AA86-043E11B1900F}"/>
              </a:ext>
            </a:extLst>
          </p:cNvPr>
          <p:cNvCxnSpPr>
            <a:cxnSpLocks/>
          </p:cNvCxnSpPr>
          <p:nvPr/>
        </p:nvCxnSpPr>
        <p:spPr>
          <a:xfrm flipV="1">
            <a:off x="1902593" y="2547870"/>
            <a:ext cx="141614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C976DFD-5D36-0E40-A153-1BF0C4630BD1}"/>
              </a:ext>
            </a:extLst>
          </p:cNvPr>
          <p:cNvSpPr txBox="1"/>
          <p:nvPr/>
        </p:nvSpPr>
        <p:spPr>
          <a:xfrm>
            <a:off x="2147608" y="2193862"/>
            <a:ext cx="1059628" cy="307777"/>
          </a:xfrm>
          <a:prstGeom prst="rect">
            <a:avLst/>
          </a:prstGeom>
          <a:noFill/>
        </p:spPr>
        <p:txBody>
          <a:bodyPr wrap="square" rtlCol="0">
            <a:spAutoFit/>
          </a:bodyPr>
          <a:lstStyle/>
          <a:p>
            <a:r>
              <a:rPr kumimoji="1" lang="zh-CN" altLang="en-US" sz="1400" dirty="0"/>
              <a:t>申请数据</a:t>
            </a:r>
          </a:p>
        </p:txBody>
      </p:sp>
      <p:cxnSp>
        <p:nvCxnSpPr>
          <p:cNvPr id="46" name="直线箭头连接符 45">
            <a:extLst>
              <a:ext uri="{FF2B5EF4-FFF2-40B4-BE49-F238E27FC236}">
                <a16:creationId xmlns:a16="http://schemas.microsoft.com/office/drawing/2014/main" id="{DE27361E-10AF-C74D-A737-1D01E94D6E62}"/>
              </a:ext>
            </a:extLst>
          </p:cNvPr>
          <p:cNvCxnSpPr>
            <a:stCxn id="26" idx="2"/>
            <a:endCxn id="25" idx="0"/>
          </p:cNvCxnSpPr>
          <p:nvPr/>
        </p:nvCxnSpPr>
        <p:spPr>
          <a:xfrm flipH="1">
            <a:off x="3801907" y="3083330"/>
            <a:ext cx="10626" cy="155983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77C30E13-7E68-4E42-BD5F-0EFEE9D221A7}"/>
              </a:ext>
            </a:extLst>
          </p:cNvPr>
          <p:cNvCxnSpPr/>
          <p:nvPr/>
        </p:nvCxnSpPr>
        <p:spPr>
          <a:xfrm flipH="1">
            <a:off x="1915928" y="2850777"/>
            <a:ext cx="13435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E44DFDD9-4580-9D41-8888-90EF6E4AE000}"/>
              </a:ext>
            </a:extLst>
          </p:cNvPr>
          <p:cNvSpPr txBox="1"/>
          <p:nvPr/>
        </p:nvSpPr>
        <p:spPr>
          <a:xfrm>
            <a:off x="2152419" y="2927546"/>
            <a:ext cx="1059628" cy="307777"/>
          </a:xfrm>
          <a:prstGeom prst="rect">
            <a:avLst/>
          </a:prstGeom>
          <a:noFill/>
        </p:spPr>
        <p:txBody>
          <a:bodyPr wrap="square" rtlCol="0">
            <a:spAutoFit/>
          </a:bodyPr>
          <a:lstStyle/>
          <a:p>
            <a:r>
              <a:rPr kumimoji="1" lang="zh-CN" altLang="en-US" sz="1400" dirty="0"/>
              <a:t>脱敏数据</a:t>
            </a:r>
          </a:p>
        </p:txBody>
      </p:sp>
      <p:pic>
        <p:nvPicPr>
          <p:cNvPr id="53" name="图形 52">
            <a:extLst>
              <a:ext uri="{FF2B5EF4-FFF2-40B4-BE49-F238E27FC236}">
                <a16:creationId xmlns:a16="http://schemas.microsoft.com/office/drawing/2014/main" id="{760CA085-5A2A-B943-BDCE-1E9FC2AE9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176598"/>
            <a:ext cx="892461" cy="892461"/>
          </a:xfrm>
          <a:prstGeom prst="rect">
            <a:avLst/>
          </a:prstGeom>
        </p:spPr>
      </p:pic>
      <p:sp>
        <p:nvSpPr>
          <p:cNvPr id="54" name="文本框 53">
            <a:extLst>
              <a:ext uri="{FF2B5EF4-FFF2-40B4-BE49-F238E27FC236}">
                <a16:creationId xmlns:a16="http://schemas.microsoft.com/office/drawing/2014/main" id="{62B5774F-7ADD-5941-8689-EA4ADAF6B614}"/>
              </a:ext>
            </a:extLst>
          </p:cNvPr>
          <p:cNvSpPr txBox="1"/>
          <p:nvPr/>
        </p:nvSpPr>
        <p:spPr>
          <a:xfrm>
            <a:off x="6168614" y="1807266"/>
            <a:ext cx="892461" cy="369332"/>
          </a:xfrm>
          <a:prstGeom prst="rect">
            <a:avLst/>
          </a:prstGeom>
          <a:noFill/>
        </p:spPr>
        <p:txBody>
          <a:bodyPr wrap="square" rtlCol="0">
            <a:spAutoFit/>
          </a:bodyPr>
          <a:lstStyle/>
          <a:p>
            <a:r>
              <a:rPr kumimoji="1" lang="zh-CN" altLang="en-US" dirty="0"/>
              <a:t>部门</a:t>
            </a:r>
            <a:r>
              <a:rPr kumimoji="1" lang="en-US" altLang="zh-CN" dirty="0"/>
              <a:t>A</a:t>
            </a:r>
            <a:endParaRPr kumimoji="1" lang="zh-CN" altLang="en-US" dirty="0"/>
          </a:p>
        </p:txBody>
      </p:sp>
      <p:pic>
        <p:nvPicPr>
          <p:cNvPr id="55" name="图形 54">
            <a:extLst>
              <a:ext uri="{FF2B5EF4-FFF2-40B4-BE49-F238E27FC236}">
                <a16:creationId xmlns:a16="http://schemas.microsoft.com/office/drawing/2014/main" id="{018D7715-CE76-0247-AFE5-8B6C7EEFB3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4735287"/>
            <a:ext cx="892461" cy="892461"/>
          </a:xfrm>
          <a:prstGeom prst="rect">
            <a:avLst/>
          </a:prstGeom>
        </p:spPr>
      </p:pic>
      <p:sp>
        <p:nvSpPr>
          <p:cNvPr id="56" name="文本框 55">
            <a:extLst>
              <a:ext uri="{FF2B5EF4-FFF2-40B4-BE49-F238E27FC236}">
                <a16:creationId xmlns:a16="http://schemas.microsoft.com/office/drawing/2014/main" id="{EAE07647-AB93-E346-AAFE-D719956BC976}"/>
              </a:ext>
            </a:extLst>
          </p:cNvPr>
          <p:cNvSpPr txBox="1"/>
          <p:nvPr/>
        </p:nvSpPr>
        <p:spPr>
          <a:xfrm>
            <a:off x="6168614" y="4404705"/>
            <a:ext cx="892461" cy="369332"/>
          </a:xfrm>
          <a:prstGeom prst="rect">
            <a:avLst/>
          </a:prstGeom>
          <a:noFill/>
        </p:spPr>
        <p:txBody>
          <a:bodyPr wrap="square" rtlCol="0">
            <a:spAutoFit/>
          </a:bodyPr>
          <a:lstStyle/>
          <a:p>
            <a:r>
              <a:rPr kumimoji="1" lang="zh-CN" altLang="en-US" dirty="0"/>
              <a:t>部门</a:t>
            </a:r>
            <a:r>
              <a:rPr kumimoji="1" lang="en-US" altLang="zh-CN" dirty="0"/>
              <a:t>B</a:t>
            </a:r>
            <a:endParaRPr kumimoji="1" lang="zh-CN" altLang="en-US" dirty="0"/>
          </a:p>
        </p:txBody>
      </p:sp>
      <p:pic>
        <p:nvPicPr>
          <p:cNvPr id="59" name="图形 58">
            <a:extLst>
              <a:ext uri="{FF2B5EF4-FFF2-40B4-BE49-F238E27FC236}">
                <a16:creationId xmlns:a16="http://schemas.microsoft.com/office/drawing/2014/main" id="{262EB7A8-37B9-F842-9B4C-55C72EA2C1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4828" y="2461814"/>
            <a:ext cx="2743199" cy="2706621"/>
          </a:xfrm>
          <a:prstGeom prst="rect">
            <a:avLst/>
          </a:prstGeom>
        </p:spPr>
      </p:pic>
      <p:sp>
        <p:nvSpPr>
          <p:cNvPr id="60" name="圆角矩形 59">
            <a:extLst>
              <a:ext uri="{FF2B5EF4-FFF2-40B4-BE49-F238E27FC236}">
                <a16:creationId xmlns:a16="http://schemas.microsoft.com/office/drawing/2014/main" id="{334817FA-E74A-1244-AEE3-D6D300B936BB}"/>
              </a:ext>
            </a:extLst>
          </p:cNvPr>
          <p:cNvSpPr/>
          <p:nvPr/>
        </p:nvSpPr>
        <p:spPr>
          <a:xfrm>
            <a:off x="3071051" y="4381453"/>
            <a:ext cx="1413783" cy="1461484"/>
          </a:xfrm>
          <a:prstGeom prst="roundRect">
            <a:avLst>
              <a:gd name="adj" fmla="val 13455"/>
            </a:avLst>
          </a:prstGeom>
          <a:noFill/>
          <a:ln w="6350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62" name="图片 61">
            <a:extLst>
              <a:ext uri="{FF2B5EF4-FFF2-40B4-BE49-F238E27FC236}">
                <a16:creationId xmlns:a16="http://schemas.microsoft.com/office/drawing/2014/main" id="{75A292F9-4493-3B41-9039-E2EA98A48A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8300" y="4850935"/>
            <a:ext cx="635000" cy="635000"/>
          </a:xfrm>
          <a:prstGeom prst="rect">
            <a:avLst/>
          </a:prstGeom>
        </p:spPr>
      </p:pic>
      <p:sp>
        <p:nvSpPr>
          <p:cNvPr id="63" name="文本框 62">
            <a:extLst>
              <a:ext uri="{FF2B5EF4-FFF2-40B4-BE49-F238E27FC236}">
                <a16:creationId xmlns:a16="http://schemas.microsoft.com/office/drawing/2014/main" id="{B772E324-768E-0C49-AE22-1765FDAC167A}"/>
              </a:ext>
            </a:extLst>
          </p:cNvPr>
          <p:cNvSpPr txBox="1"/>
          <p:nvPr/>
        </p:nvSpPr>
        <p:spPr>
          <a:xfrm>
            <a:off x="9459926" y="5261573"/>
            <a:ext cx="2127141" cy="369332"/>
          </a:xfrm>
          <a:prstGeom prst="rect">
            <a:avLst/>
          </a:prstGeom>
          <a:noFill/>
        </p:spPr>
        <p:txBody>
          <a:bodyPr wrap="square" rtlCol="0">
            <a:spAutoFit/>
          </a:bodyPr>
          <a:lstStyle/>
          <a:p>
            <a:r>
              <a:rPr kumimoji="1" lang="zh-CN" altLang="en-US" dirty="0"/>
              <a:t>公开的数据湖存储</a:t>
            </a:r>
          </a:p>
        </p:txBody>
      </p:sp>
      <p:pic>
        <p:nvPicPr>
          <p:cNvPr id="64" name="图形 63">
            <a:extLst>
              <a:ext uri="{FF2B5EF4-FFF2-40B4-BE49-F238E27FC236}">
                <a16:creationId xmlns:a16="http://schemas.microsoft.com/office/drawing/2014/main" id="{80397635-7BD5-4841-9E43-C4993076E2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7226" y="3329066"/>
            <a:ext cx="618405" cy="618405"/>
          </a:xfrm>
          <a:prstGeom prst="rect">
            <a:avLst/>
          </a:prstGeom>
        </p:spPr>
      </p:pic>
      <p:sp>
        <p:nvSpPr>
          <p:cNvPr id="65" name="文本框 64">
            <a:extLst>
              <a:ext uri="{FF2B5EF4-FFF2-40B4-BE49-F238E27FC236}">
                <a16:creationId xmlns:a16="http://schemas.microsoft.com/office/drawing/2014/main" id="{933ECA78-18A6-7E42-B67D-AE223F07B1F6}"/>
              </a:ext>
            </a:extLst>
          </p:cNvPr>
          <p:cNvSpPr txBox="1"/>
          <p:nvPr/>
        </p:nvSpPr>
        <p:spPr>
          <a:xfrm>
            <a:off x="9911941" y="3980504"/>
            <a:ext cx="1272201" cy="369332"/>
          </a:xfrm>
          <a:prstGeom prst="rect">
            <a:avLst/>
          </a:prstGeom>
          <a:noFill/>
        </p:spPr>
        <p:txBody>
          <a:bodyPr wrap="square" rtlCol="0">
            <a:spAutoFit/>
          </a:bodyPr>
          <a:lstStyle/>
          <a:p>
            <a:r>
              <a:rPr kumimoji="1" lang="zh-CN" altLang="en-US" dirty="0"/>
              <a:t>部门</a:t>
            </a:r>
            <a:r>
              <a:rPr kumimoji="1" lang="en-US" altLang="zh-CN" dirty="0"/>
              <a:t>B</a:t>
            </a:r>
            <a:r>
              <a:rPr kumimoji="1" lang="zh-CN" altLang="en-US" dirty="0"/>
              <a:t>数据</a:t>
            </a:r>
          </a:p>
        </p:txBody>
      </p:sp>
      <p:cxnSp>
        <p:nvCxnSpPr>
          <p:cNvPr id="67" name="曲线连接符 66">
            <a:extLst>
              <a:ext uri="{FF2B5EF4-FFF2-40B4-BE49-F238E27FC236}">
                <a16:creationId xmlns:a16="http://schemas.microsoft.com/office/drawing/2014/main" id="{C92376A0-E09F-9648-9FDC-70E270DB8B64}"/>
              </a:ext>
            </a:extLst>
          </p:cNvPr>
          <p:cNvCxnSpPr>
            <a:stCxn id="53" idx="3"/>
            <a:endCxn id="64" idx="0"/>
          </p:cNvCxnSpPr>
          <p:nvPr/>
        </p:nvCxnSpPr>
        <p:spPr>
          <a:xfrm>
            <a:off x="6988461" y="2622829"/>
            <a:ext cx="3517968" cy="706237"/>
          </a:xfrm>
          <a:prstGeom prst="curvedConnector2">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曲线连接符 68">
            <a:extLst>
              <a:ext uri="{FF2B5EF4-FFF2-40B4-BE49-F238E27FC236}">
                <a16:creationId xmlns:a16="http://schemas.microsoft.com/office/drawing/2014/main" id="{AD58A273-4C3A-304D-B426-D5C6F5896514}"/>
              </a:ext>
            </a:extLst>
          </p:cNvPr>
          <p:cNvCxnSpPr>
            <a:stCxn id="55" idx="3"/>
            <a:endCxn id="65" idx="2"/>
          </p:cNvCxnSpPr>
          <p:nvPr/>
        </p:nvCxnSpPr>
        <p:spPr>
          <a:xfrm flipV="1">
            <a:off x="6988461" y="4349836"/>
            <a:ext cx="3559581" cy="831682"/>
          </a:xfrm>
          <a:prstGeom prst="curvedConnector2">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1A286EC8-89D7-524D-9F51-C1DDA433B17E}"/>
              </a:ext>
            </a:extLst>
          </p:cNvPr>
          <p:cNvSpPr/>
          <p:nvPr/>
        </p:nvSpPr>
        <p:spPr>
          <a:xfrm>
            <a:off x="7759365" y="3265790"/>
            <a:ext cx="1272201" cy="728966"/>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cs typeface="+mn-ea"/>
                <a:sym typeface="+mn-lt"/>
              </a:rPr>
              <a:t>访问控制系统</a:t>
            </a:r>
          </a:p>
        </p:txBody>
      </p:sp>
      <p:cxnSp>
        <p:nvCxnSpPr>
          <p:cNvPr id="72" name="曲线连接符 71">
            <a:extLst>
              <a:ext uri="{FF2B5EF4-FFF2-40B4-BE49-F238E27FC236}">
                <a16:creationId xmlns:a16="http://schemas.microsoft.com/office/drawing/2014/main" id="{823A638C-A2C8-7F48-88D0-CA5146BA1C8E}"/>
              </a:ext>
            </a:extLst>
          </p:cNvPr>
          <p:cNvCxnSpPr>
            <a:stCxn id="53" idx="3"/>
            <a:endCxn id="70" idx="0"/>
          </p:cNvCxnSpPr>
          <p:nvPr/>
        </p:nvCxnSpPr>
        <p:spPr>
          <a:xfrm>
            <a:off x="6988461" y="2622829"/>
            <a:ext cx="1407005" cy="642961"/>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曲线连接符 73">
            <a:extLst>
              <a:ext uri="{FF2B5EF4-FFF2-40B4-BE49-F238E27FC236}">
                <a16:creationId xmlns:a16="http://schemas.microsoft.com/office/drawing/2014/main" id="{4BED958C-558A-C645-99F2-CFD77421AF08}"/>
              </a:ext>
            </a:extLst>
          </p:cNvPr>
          <p:cNvCxnSpPr>
            <a:stCxn id="55" idx="3"/>
            <a:endCxn id="70" idx="2"/>
          </p:cNvCxnSpPr>
          <p:nvPr/>
        </p:nvCxnSpPr>
        <p:spPr>
          <a:xfrm flipV="1">
            <a:off x="6988461" y="3994756"/>
            <a:ext cx="1407005" cy="1186762"/>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CB2C7D1C-5822-0340-BDEB-6FD005696226}"/>
              </a:ext>
            </a:extLst>
          </p:cNvPr>
          <p:cNvCxnSpPr>
            <a:cxnSpLocks/>
            <a:stCxn id="70" idx="3"/>
            <a:endCxn id="64" idx="1"/>
          </p:cNvCxnSpPr>
          <p:nvPr/>
        </p:nvCxnSpPr>
        <p:spPr>
          <a:xfrm>
            <a:off x="9031566" y="3630273"/>
            <a:ext cx="1165660" cy="7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乘 80">
            <a:extLst>
              <a:ext uri="{FF2B5EF4-FFF2-40B4-BE49-F238E27FC236}">
                <a16:creationId xmlns:a16="http://schemas.microsoft.com/office/drawing/2014/main" id="{FB364448-CAC1-F948-A03F-5C5916D6CDDC}"/>
              </a:ext>
            </a:extLst>
          </p:cNvPr>
          <p:cNvSpPr/>
          <p:nvPr/>
        </p:nvSpPr>
        <p:spPr>
          <a:xfrm>
            <a:off x="8516263" y="2424109"/>
            <a:ext cx="618565" cy="618565"/>
          </a:xfrm>
          <a:prstGeom prst="mathMultiply">
            <a:avLst/>
          </a:prstGeom>
          <a:solidFill>
            <a:srgbClr val="FF00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2" name="乘 81">
            <a:extLst>
              <a:ext uri="{FF2B5EF4-FFF2-40B4-BE49-F238E27FC236}">
                <a16:creationId xmlns:a16="http://schemas.microsoft.com/office/drawing/2014/main" id="{A6A8C733-0826-4040-AAD0-CFA83DDE3DDD}"/>
              </a:ext>
            </a:extLst>
          </p:cNvPr>
          <p:cNvSpPr/>
          <p:nvPr/>
        </p:nvSpPr>
        <p:spPr>
          <a:xfrm>
            <a:off x="8516263" y="4741071"/>
            <a:ext cx="618565" cy="618565"/>
          </a:xfrm>
          <a:prstGeom prst="mathMultiply">
            <a:avLst/>
          </a:prstGeom>
          <a:solidFill>
            <a:srgbClr val="FF00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378C9BED-2A46-7546-A67D-F17F750E1B25}"/>
              </a:ext>
            </a:extLst>
          </p:cNvPr>
          <p:cNvSpPr txBox="1"/>
          <p:nvPr/>
        </p:nvSpPr>
        <p:spPr>
          <a:xfrm>
            <a:off x="3162073" y="5990734"/>
            <a:ext cx="1413784" cy="369332"/>
          </a:xfrm>
          <a:prstGeom prst="rect">
            <a:avLst/>
          </a:prstGeom>
          <a:noFill/>
        </p:spPr>
        <p:txBody>
          <a:bodyPr wrap="square" rtlCol="0">
            <a:spAutoFit/>
          </a:bodyPr>
          <a:lstStyle/>
          <a:p>
            <a:r>
              <a:rPr kumimoji="1" lang="zh-CN" altLang="en-US" dirty="0"/>
              <a:t>私有数据库</a:t>
            </a:r>
          </a:p>
        </p:txBody>
      </p:sp>
      <p:sp>
        <p:nvSpPr>
          <p:cNvPr id="84" name="圆角矩形 83">
            <a:extLst>
              <a:ext uri="{FF2B5EF4-FFF2-40B4-BE49-F238E27FC236}">
                <a16:creationId xmlns:a16="http://schemas.microsoft.com/office/drawing/2014/main" id="{D04950F2-D8C3-314C-9DBF-11785BA932E1}"/>
              </a:ext>
            </a:extLst>
          </p:cNvPr>
          <p:cNvSpPr/>
          <p:nvPr/>
        </p:nvSpPr>
        <p:spPr>
          <a:xfrm>
            <a:off x="330947" y="3263049"/>
            <a:ext cx="11187953" cy="996851"/>
          </a:xfrm>
          <a:prstGeom prst="roundRect">
            <a:avLst/>
          </a:prstGeom>
          <a:solidFill>
            <a:schemeClr val="bg1"/>
          </a:solidFill>
          <a:ln w="1016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2800" dirty="0"/>
              <a:t>对数据湖建立可靠的访问控制系统以保障数据安全</a:t>
            </a:r>
          </a:p>
        </p:txBody>
      </p:sp>
    </p:spTree>
    <p:extLst>
      <p:ext uri="{BB962C8B-B14F-4D97-AF65-F5344CB8AC3E}">
        <p14:creationId xmlns:p14="http://schemas.microsoft.com/office/powerpoint/2010/main" val="4234756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dissolve">
                                      <p:cBhvr>
                                        <p:cTn id="16" dur="500"/>
                                        <p:tgtEl>
                                          <p:spTgt spid="55"/>
                                        </p:tgtEl>
                                      </p:cBhvr>
                                    </p:animEffect>
                                  </p:childTnLst>
                                </p:cTn>
                              </p:par>
                              <p:par>
                                <p:cTn id="17" presetID="9"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dissolve">
                                      <p:cBhvr>
                                        <p:cTn id="19" dur="500"/>
                                        <p:tgtEl>
                                          <p:spTgt spid="74"/>
                                        </p:tgtEl>
                                      </p:cBhvr>
                                    </p:animEffect>
                                  </p:childTnLst>
                                </p:cTn>
                              </p:par>
                              <p:par>
                                <p:cTn id="20" presetID="9"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dissolve">
                                      <p:cBhvr>
                                        <p:cTn id="22" dur="500"/>
                                        <p:tgtEl>
                                          <p:spTgt spid="7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dissolve">
                                      <p:cBhvr>
                                        <p:cTn id="25" dur="500"/>
                                        <p:tgtEl>
                                          <p:spTgt spid="70"/>
                                        </p:tgtEl>
                                      </p:cBhvr>
                                    </p:animEffect>
                                  </p:childTnLst>
                                </p:cTn>
                              </p:par>
                              <p:par>
                                <p:cTn id="26" presetID="9"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dissolve">
                                      <p:cBhvr>
                                        <p:cTn id="28" dur="500"/>
                                        <p:tgtEl>
                                          <p:spTgt spid="69"/>
                                        </p:tgtEl>
                                      </p:cBhvr>
                                    </p:animEffect>
                                  </p:childTnLst>
                                </p:cTn>
                              </p:par>
                              <p:par>
                                <p:cTn id="29" presetID="9"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dissolve">
                                      <p:cBhvr>
                                        <p:cTn id="31" dur="500"/>
                                        <p:tgtEl>
                                          <p:spTgt spid="67"/>
                                        </p:tgtEl>
                                      </p:cBhvr>
                                    </p:animEffect>
                                  </p:childTnLst>
                                </p:cTn>
                              </p:par>
                              <p:par>
                                <p:cTn id="32" presetID="9"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dissolve">
                                      <p:cBhvr>
                                        <p:cTn id="34" dur="500"/>
                                        <p:tgtEl>
                                          <p:spTgt spid="7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dissolve">
                                      <p:cBhvr>
                                        <p:cTn id="37" dur="500"/>
                                        <p:tgtEl>
                                          <p:spTgt spid="8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dissolve">
                                      <p:cBhvr>
                                        <p:cTn id="40" dur="500"/>
                                        <p:tgtEl>
                                          <p:spTgt spid="81"/>
                                        </p:tgtEl>
                                      </p:cBhvr>
                                    </p:animEffect>
                                  </p:childTnLst>
                                </p:cTn>
                              </p:par>
                              <p:par>
                                <p:cTn id="41" presetID="9"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dissolve">
                                      <p:cBhvr>
                                        <p:cTn id="43" dur="500"/>
                                        <p:tgtEl>
                                          <p:spTgt spid="6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dissolve">
                                      <p:cBhvr>
                                        <p:cTn id="46" dur="500"/>
                                        <p:tgtEl>
                                          <p:spTgt spid="65"/>
                                        </p:tgtEl>
                                      </p:cBhvr>
                                    </p:animEffect>
                                  </p:childTnLst>
                                </p:cTn>
                              </p:par>
                              <p:par>
                                <p:cTn id="47" presetID="9"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dissolve">
                                      <p:cBhvr>
                                        <p:cTn id="49" dur="500"/>
                                        <p:tgtEl>
                                          <p:spTgt spid="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dissolve">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dissolve">
                                      <p:cBhvr>
                                        <p:cTn id="5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63" grpId="0"/>
      <p:bldP spid="65" grpId="0"/>
      <p:bldP spid="70" grpId="0" animBg="1"/>
      <p:bldP spid="81" grpId="0" animBg="1"/>
      <p:bldP spid="82" grpId="0" animBg="1"/>
      <p:bldP spid="8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文本框 6">
            <a:extLst>
              <a:ext uri="{FF2B5EF4-FFF2-40B4-BE49-F238E27FC236}">
                <a16:creationId xmlns:a16="http://schemas.microsoft.com/office/drawing/2014/main" id="{A62BD2A6-A02A-5840-95C0-03397E16F3D4}"/>
              </a:ext>
            </a:extLst>
          </p:cNvPr>
          <p:cNvSpPr txBox="1"/>
          <p:nvPr/>
        </p:nvSpPr>
        <p:spPr>
          <a:xfrm>
            <a:off x="1976719" y="3146612"/>
            <a:ext cx="3227294" cy="923330"/>
          </a:xfrm>
          <a:prstGeom prst="rect">
            <a:avLst/>
          </a:prstGeom>
          <a:noFill/>
        </p:spPr>
        <p:txBody>
          <a:bodyPr wrap="square" rtlCol="0">
            <a:spAutoFit/>
          </a:bodyPr>
          <a:lstStyle/>
          <a:p>
            <a:r>
              <a:rPr kumimoji="1" lang="zh-CN" altLang="en-US" sz="5400" b="1" dirty="0">
                <a:solidFill>
                  <a:schemeClr val="accent1"/>
                </a:solidFill>
              </a:rPr>
              <a:t>设计方案</a:t>
            </a:r>
          </a:p>
        </p:txBody>
      </p:sp>
      <p:sp>
        <p:nvSpPr>
          <p:cNvPr id="11" name="文本占位符 4">
            <a:extLst>
              <a:ext uri="{FF2B5EF4-FFF2-40B4-BE49-F238E27FC236}">
                <a16:creationId xmlns:a16="http://schemas.microsoft.com/office/drawing/2014/main" id="{57ECAA9B-18D2-2C4F-90F4-9B23713E11A3}"/>
              </a:ext>
            </a:extLst>
          </p:cNvPr>
          <p:cNvSpPr>
            <a:spLocks noGrp="1"/>
          </p:cNvSpPr>
          <p:nvPr>
            <p:ph type="body" sz="quarter" idx="10"/>
          </p:nvPr>
        </p:nvSpPr>
        <p:spPr>
          <a:xfrm>
            <a:off x="902446" y="3090769"/>
            <a:ext cx="576730" cy="975997"/>
          </a:xfrm>
        </p:spPr>
        <p:txBody>
          <a:bodyPr/>
          <a:lstStyle/>
          <a:p>
            <a:r>
              <a:rPr lang="en-US" altLang="zh-CN" sz="6600" dirty="0">
                <a:solidFill>
                  <a:schemeClr val="accent2"/>
                </a:solidFill>
              </a:rPr>
              <a:t>2</a:t>
            </a:r>
            <a:endParaRPr lang="zh-CN" altLang="en-US" sz="6600" dirty="0">
              <a:solidFill>
                <a:schemeClr val="accent2"/>
              </a:solidFill>
            </a:endParaRPr>
          </a:p>
        </p:txBody>
      </p:sp>
    </p:spTree>
    <p:extLst>
      <p:ext uri="{BB962C8B-B14F-4D97-AF65-F5344CB8AC3E}">
        <p14:creationId xmlns:p14="http://schemas.microsoft.com/office/powerpoint/2010/main" val="117394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21771</TotalTime>
  <Words>1408</Words>
  <Application>Microsoft Macintosh PowerPoint</Application>
  <PresentationFormat>宽屏</PresentationFormat>
  <Paragraphs>358</Paragraphs>
  <Slides>30</Slides>
  <Notes>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30</vt:i4>
      </vt:variant>
    </vt:vector>
  </HeadingPairs>
  <TitlesOfParts>
    <vt:vector size="45" baseType="lpstr">
      <vt:lpstr>-apple-system</vt:lpstr>
      <vt:lpstr>等线</vt:lpstr>
      <vt:lpstr>Microsoft YaHei</vt:lpstr>
      <vt:lpstr>Microsoft YaHei</vt:lpstr>
      <vt:lpstr>Arial</vt:lpstr>
      <vt:lpstr>Calibri</vt:lpstr>
      <vt:lpstr>Cambria Math</vt:lpstr>
      <vt:lpstr>Century Gothic</vt:lpstr>
      <vt:lpstr>Helvetica Neue</vt:lpstr>
      <vt:lpstr>Segoe UI</vt:lpstr>
      <vt:lpstr>Segoe UI Light</vt:lpstr>
      <vt:lpstr>Wingdings</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邵 航宇</cp:lastModifiedBy>
  <cp:revision>451</cp:revision>
  <dcterms:created xsi:type="dcterms:W3CDTF">2019-03-11T14:11:26Z</dcterms:created>
  <dcterms:modified xsi:type="dcterms:W3CDTF">2021-09-17T07:49:19Z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